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3_1CC25FCF.xml" ContentType="application/vnd.ms-powerpoint.comments+xml"/>
  <Override PartName="/ppt/ink/ink1.xml" ContentType="application/inkml+xml"/>
  <Override PartName="/ppt/ink/ink2.xml" ContentType="application/inkml+xml"/>
  <Override PartName="/ppt/comments/modernComment_105_352D8689.xml" ContentType="application/vnd.ms-powerpoint.comments+xml"/>
  <Override PartName="/ppt/ink/ink3.xml" ContentType="application/inkml+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3" r:id="rId1"/>
  </p:sldMasterIdLst>
  <p:notesMasterIdLst>
    <p:notesMasterId r:id="rId12"/>
  </p:notesMasterIdLst>
  <p:sldIdLst>
    <p:sldId id="256" r:id="rId2"/>
    <p:sldId id="264" r:id="rId3"/>
    <p:sldId id="257" r:id="rId4"/>
    <p:sldId id="265" r:id="rId5"/>
    <p:sldId id="266" r:id="rId6"/>
    <p:sldId id="259" r:id="rId7"/>
    <p:sldId id="263" r:id="rId8"/>
    <p:sldId id="258" r:id="rId9"/>
    <p:sldId id="262" r:id="rId10"/>
    <p:sldId id="26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75754AB-1742-0F91-CE32-239CBB5A60FE}" name="Ryan Erickson" initials="RE" userId="S::ryer7052@colorado.edu::6e3278e8-8ffe-4108-9318-8dc719d3488f"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685"/>
    <p:restoredTop sz="94638"/>
  </p:normalViewPr>
  <p:slideViewPr>
    <p:cSldViewPr snapToGrid="0">
      <p:cViewPr varScale="1">
        <p:scale>
          <a:sx n="101" d="100"/>
          <a:sy n="101" d="100"/>
        </p:scale>
        <p:origin x="144"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8/10/relationships/authors" Targe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omments/modernComment_103_1CC25FCF.xml><?xml version="1.0" encoding="utf-8"?>
<p188:cmLst xmlns:a="http://schemas.openxmlformats.org/drawingml/2006/main" xmlns:r="http://schemas.openxmlformats.org/officeDocument/2006/relationships" xmlns:p188="http://schemas.microsoft.com/office/powerpoint/2018/8/main">
  <p188:cm id="{6A442ED0-88D6-724F-9368-04E5B4AC5D02}" authorId="{675754AB-1742-0F91-CE32-239CBB5A60FE}" created="2024-11-07T03:24:47.060">
    <pc:sldMkLst xmlns:pc="http://schemas.microsoft.com/office/powerpoint/2013/main/command">
      <pc:docMk/>
      <pc:sldMk cId="482500559" sldId="259"/>
    </pc:sldMkLst>
    <p188:txBody>
      <a:bodyPr/>
      <a:lstStyle/>
      <a:p>
        <a:r>
          <a:rPr lang="en-US"/>
          <a:t>Dates selected for display and final model comparisons: 
1982-01-01 (Show early prediction capability)
2018-11-01 (start of S5P monitoring)
2020-03-01 (low ozone production/covid)
2022-08-01 (high production concentration, show quality of data doesn’t decrease overtimetime)</a:t>
        </a:r>
      </a:p>
    </p188:txBody>
  </p188:cm>
</p188:cmLst>
</file>

<file path=ppt/comments/modernComment_105_352D8689.xml><?xml version="1.0" encoding="utf-8"?>
<p188:cmLst xmlns:a="http://schemas.openxmlformats.org/drawingml/2006/main" xmlns:r="http://schemas.openxmlformats.org/officeDocument/2006/relationships" xmlns:p188="http://schemas.microsoft.com/office/powerpoint/2018/8/main">
  <p188:cm id="{DFC9507E-00F4-7F42-AFE0-C7F93693F7AC}" authorId="{675754AB-1742-0F91-CE32-239CBB5A60FE}" created="2024-11-07T03:20:48.034">
    <pc:sldMkLst xmlns:pc="http://schemas.microsoft.com/office/powerpoint/2013/main/command">
      <pc:docMk/>
      <pc:sldMk cId="892176009" sldId="261"/>
    </pc:sldMkLst>
    <p188:replyLst>
      <p188:reply id="{8027FEAA-16BF-8B43-84A2-283F3C7C1457}" authorId="{675754AB-1742-0F91-CE32-239CBB5A60FE}" created="2024-11-07T03:21:58.606">
        <p188:txBody>
          <a:bodyPr/>
          <a:lstStyle/>
          <a:p>
            <a:r>
              <a:rPr lang="en-US"/>
              <a:t>This reasoning allows me to use data from 1980 to produce monthly averages over the time period 1980-2023. As time goes on, each prediction is improved as the quality of data improves. </a:t>
            </a:r>
          </a:p>
        </p188:txBody>
      </p188:reply>
    </p188:replyLst>
    <p188:txBody>
      <a:bodyPr/>
      <a:lstStyle/>
      <a:p>
        <a:r>
          <a:rPr lang="en-US"/>
          <a:t>I have more of these that show TCO measurements also don’t impact predictions as much as one would hope. This is possible due to the many interactions Ozone reactions have with it’s build and natural environment.</a:t>
        </a:r>
      </a:p>
    </p188:txBody>
  </p188:cm>
</p188:cmLst>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07T01:40:59.519"/>
    </inkml:context>
    <inkml:brush xml:id="br0">
      <inkml:brushProperty name="width" value="0.035" units="cm"/>
      <inkml:brushProperty name="height" value="0.035" units="cm"/>
      <inkml:brushProperty name="color" value="#E71224"/>
    </inkml:brush>
  </inkml:definitions>
  <inkml:trace contextRef="#ctx0" brushRef="#br0">0 0 24575,'6'0'0,"-2"0"0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07T01:41:01.644"/>
    </inkml:context>
    <inkml:brush xml:id="br0">
      <inkml:brushProperty name="width" value="0.035" units="cm"/>
      <inkml:brushProperty name="height" value="0.035" units="cm"/>
      <inkml:brushProperty name="color" value="#E71224"/>
    </inkml:brush>
  </inkml:definitions>
  <inkml:trace contextRef="#ctx0" brushRef="#br0">0 0 24575,'0'0'0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07T01:40:42.718"/>
    </inkml:context>
    <inkml:brush xml:id="br0">
      <inkml:brushProperty name="width" value="0.035" units="cm"/>
      <inkml:brushProperty name="height" value="0.035" units="cm"/>
      <inkml:brushProperty name="color" value="#E71224"/>
    </inkml:brush>
  </inkml:definitions>
  <inkml:trace contextRef="#ctx0" brushRef="#br0">0 0 24575,'0'0'0</inkml:trace>
</inkml:ink>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70.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350086-2ABC-104C-BF62-43EE778BB75C}" type="datetimeFigureOut">
              <a:rPr lang="en-US" smtClean="0"/>
              <a:t>2/20/2025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D38CD2-B1C9-1A4A-923E-5A19E02ED3FB}" type="slidenum">
              <a:rPr lang="en-US" smtClean="0"/>
              <a:t>‹#›</a:t>
            </a:fld>
            <a:endParaRPr lang="en-US"/>
          </a:p>
        </p:txBody>
      </p:sp>
    </p:spTree>
    <p:extLst>
      <p:ext uri="{BB962C8B-B14F-4D97-AF65-F5344CB8AC3E}">
        <p14:creationId xmlns:p14="http://schemas.microsoft.com/office/powerpoint/2010/main" val="3074282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D38CD2-B1C9-1A4A-923E-5A19E02ED3FB}" type="slidenum">
              <a:rPr lang="en-US" smtClean="0"/>
              <a:t>1</a:t>
            </a:fld>
            <a:endParaRPr lang="en-US"/>
          </a:p>
        </p:txBody>
      </p:sp>
    </p:spTree>
    <p:extLst>
      <p:ext uri="{BB962C8B-B14F-4D97-AF65-F5344CB8AC3E}">
        <p14:creationId xmlns:p14="http://schemas.microsoft.com/office/powerpoint/2010/main" val="40756772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D7368D-31D9-8101-473D-CD39E706FD22}"/>
              </a:ext>
              <a:ext uri="{C183D7F6-B498-43B3-948B-1728B52AA6E4}">
                <adec:decorative xmlns:adec="http://schemas.microsoft.com/office/drawing/2017/decorative" val="1"/>
              </a:ext>
            </a:extLst>
          </p:cNvPr>
          <p:cNvSpPr/>
          <p:nvPr/>
        </p:nvSpPr>
        <p:spPr>
          <a:xfrm>
            <a:off x="5796401" y="3378954"/>
            <a:ext cx="6394567" cy="3479046"/>
          </a:xfrm>
          <a:custGeom>
            <a:avLst/>
            <a:gdLst>
              <a:gd name="connsiteX0" fmla="*/ 5171297 w 6394567"/>
              <a:gd name="connsiteY0" fmla="*/ 284 h 3479046"/>
              <a:gd name="connsiteX1" fmla="*/ 6394290 w 6394567"/>
              <a:gd name="connsiteY1" fmla="*/ 430072 h 3479046"/>
              <a:gd name="connsiteX2" fmla="*/ 6394567 w 6394567"/>
              <a:gd name="connsiteY2" fmla="*/ 430316 h 3479046"/>
              <a:gd name="connsiteX3" fmla="*/ 6394567 w 6394567"/>
              <a:gd name="connsiteY3" fmla="*/ 3479046 h 3479046"/>
              <a:gd name="connsiteX4" fmla="*/ 0 w 6394567"/>
              <a:gd name="connsiteY4" fmla="*/ 3479046 h 3479046"/>
              <a:gd name="connsiteX5" fmla="*/ 3916974 w 6394567"/>
              <a:gd name="connsiteY5" fmla="*/ 405504 h 3479046"/>
              <a:gd name="connsiteX6" fmla="*/ 3959456 w 6394567"/>
              <a:gd name="connsiteY6" fmla="*/ 373857 h 3479046"/>
              <a:gd name="connsiteX7" fmla="*/ 5052215 w 6394567"/>
              <a:gd name="connsiteY7" fmla="*/ 1756 h 3479046"/>
              <a:gd name="connsiteX8" fmla="*/ 5171297 w 6394567"/>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4567" h="3479046">
                <a:moveTo>
                  <a:pt x="5171297" y="284"/>
                </a:moveTo>
                <a:cubicBezTo>
                  <a:pt x="5607674" y="7531"/>
                  <a:pt x="6039042" y="153650"/>
                  <a:pt x="6394290" y="430072"/>
                </a:cubicBezTo>
                <a:lnTo>
                  <a:pt x="6394567" y="430316"/>
                </a:lnTo>
                <a:lnTo>
                  <a:pt x="6394567"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9000">
                <a:schemeClr val="bg2"/>
              </a:gs>
              <a:gs pos="100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FF32C74-82F4-2A29-889B-EF23CEE6AA4F}"/>
              </a:ext>
            </a:extLst>
          </p:cNvPr>
          <p:cNvSpPr>
            <a:spLocks noGrp="1"/>
          </p:cNvSpPr>
          <p:nvPr>
            <p:ph type="ctrTitle"/>
          </p:nvPr>
        </p:nvSpPr>
        <p:spPr>
          <a:xfrm>
            <a:off x="1066801" y="1122363"/>
            <a:ext cx="6211185" cy="2305246"/>
          </a:xfrm>
        </p:spPr>
        <p:txBody>
          <a:bodyPr anchor="b">
            <a:normAutofit/>
          </a:bodyPr>
          <a:lstStyle>
            <a:lvl1pPr algn="l">
              <a:lnSpc>
                <a:spcPct val="100000"/>
              </a:lnSpc>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4ACADD6-278F-604C-8A38-BBBAFC6754E8}"/>
              </a:ext>
            </a:extLst>
          </p:cNvPr>
          <p:cNvSpPr>
            <a:spLocks noGrp="1"/>
          </p:cNvSpPr>
          <p:nvPr>
            <p:ph type="subTitle" idx="1"/>
          </p:nvPr>
        </p:nvSpPr>
        <p:spPr>
          <a:xfrm>
            <a:off x="1066802" y="3549048"/>
            <a:ext cx="5029198" cy="195627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C43946B-3F5A-C916-B62B-8D5938EA8285}"/>
              </a:ext>
            </a:extLst>
          </p:cNvPr>
          <p:cNvSpPr>
            <a:spLocks noGrp="1"/>
          </p:cNvSpPr>
          <p:nvPr>
            <p:ph type="dt" sz="half" idx="10"/>
          </p:nvPr>
        </p:nvSpPr>
        <p:spPr/>
        <p:txBody>
          <a:bodyPr/>
          <a:lstStyle/>
          <a:p>
            <a:fld id="{1E351CED-465B-40B5-ADCE-957C918F227B}" type="datetimeFigureOut">
              <a:rPr lang="en-US" smtClean="0"/>
              <a:t>2/20/2025</a:t>
            </a:fld>
            <a:endParaRPr lang="en-US"/>
          </a:p>
        </p:txBody>
      </p:sp>
      <p:sp>
        <p:nvSpPr>
          <p:cNvPr id="5" name="Footer Placeholder 4">
            <a:extLst>
              <a:ext uri="{FF2B5EF4-FFF2-40B4-BE49-F238E27FC236}">
                <a16:creationId xmlns:a16="http://schemas.microsoft.com/office/drawing/2014/main" id="{5986539F-2DB8-FCDA-C884-9C3CD29B8C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DAA7B3-5D3B-D493-8F6F-1FEBB8576D62}"/>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6450030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50D2E-0561-F284-F89A-AAE3CD09AC24}"/>
              </a:ext>
            </a:extLst>
          </p:cNvPr>
          <p:cNvSpPr>
            <a:spLocks noGrp="1"/>
          </p:cNvSpPr>
          <p:nvPr>
            <p:ph type="title"/>
          </p:nvPr>
        </p:nvSpPr>
        <p:spPr>
          <a:xfrm>
            <a:off x="1066800" y="936841"/>
            <a:ext cx="10239338" cy="95366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657C4C-16EC-2477-6332-830F53011D33}"/>
              </a:ext>
            </a:extLst>
          </p:cNvPr>
          <p:cNvSpPr>
            <a:spLocks noGrp="1"/>
          </p:cNvSpPr>
          <p:nvPr>
            <p:ph type="body" orient="vert" idx="1"/>
          </p:nvPr>
        </p:nvSpPr>
        <p:spPr>
          <a:xfrm>
            <a:off x="1069848" y="2139696"/>
            <a:ext cx="10239338" cy="367768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940D3-6996-1C08-F1AF-87C354657912}"/>
              </a:ext>
            </a:extLst>
          </p:cNvPr>
          <p:cNvSpPr>
            <a:spLocks noGrp="1"/>
          </p:cNvSpPr>
          <p:nvPr>
            <p:ph type="dt" sz="half" idx="10"/>
          </p:nvPr>
        </p:nvSpPr>
        <p:spPr/>
        <p:txBody>
          <a:bodyPr/>
          <a:lstStyle/>
          <a:p>
            <a:fld id="{1E351CED-465B-40B5-ADCE-957C918F227B}" type="datetimeFigureOut">
              <a:rPr lang="en-US" smtClean="0"/>
              <a:t>2/20/2025</a:t>
            </a:fld>
            <a:endParaRPr lang="en-US"/>
          </a:p>
        </p:txBody>
      </p:sp>
      <p:sp>
        <p:nvSpPr>
          <p:cNvPr id="5" name="Footer Placeholder 4">
            <a:extLst>
              <a:ext uri="{FF2B5EF4-FFF2-40B4-BE49-F238E27FC236}">
                <a16:creationId xmlns:a16="http://schemas.microsoft.com/office/drawing/2014/main" id="{4C3676C3-588F-B636-8CE0-AA2CBFBCE9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CEF8A9-EB1E-B344-A4B8-B58D0633630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445831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EF3A28-33E4-2796-AE7A-1234569F5CE0}"/>
              </a:ext>
            </a:extLst>
          </p:cNvPr>
          <p:cNvSpPr>
            <a:spLocks noGrp="1"/>
          </p:cNvSpPr>
          <p:nvPr>
            <p:ph type="title" orient="vert"/>
          </p:nvPr>
        </p:nvSpPr>
        <p:spPr>
          <a:xfrm>
            <a:off x="8844950" y="1081177"/>
            <a:ext cx="2508849" cy="463382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D185FC-2BBB-E997-A5CD-F2C6CF6B7C68}"/>
              </a:ext>
            </a:extLst>
          </p:cNvPr>
          <p:cNvSpPr>
            <a:spLocks noGrp="1"/>
          </p:cNvSpPr>
          <p:nvPr>
            <p:ph type="body" orient="vert" idx="1"/>
          </p:nvPr>
        </p:nvSpPr>
        <p:spPr>
          <a:xfrm>
            <a:off x="1066800" y="1081177"/>
            <a:ext cx="7505700" cy="463382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E314B3C-96CD-071C-C2AD-2C7E04F819C0}"/>
              </a:ext>
            </a:extLst>
          </p:cNvPr>
          <p:cNvSpPr>
            <a:spLocks noGrp="1"/>
          </p:cNvSpPr>
          <p:nvPr>
            <p:ph type="dt" sz="half" idx="10"/>
          </p:nvPr>
        </p:nvSpPr>
        <p:spPr/>
        <p:txBody>
          <a:bodyPr/>
          <a:lstStyle/>
          <a:p>
            <a:fld id="{1E351CED-465B-40B5-ADCE-957C918F227B}" type="datetimeFigureOut">
              <a:rPr lang="en-US" smtClean="0"/>
              <a:t>2/20/2025</a:t>
            </a:fld>
            <a:endParaRPr lang="en-US"/>
          </a:p>
        </p:txBody>
      </p:sp>
      <p:sp>
        <p:nvSpPr>
          <p:cNvPr id="5" name="Footer Placeholder 4">
            <a:extLst>
              <a:ext uri="{FF2B5EF4-FFF2-40B4-BE49-F238E27FC236}">
                <a16:creationId xmlns:a16="http://schemas.microsoft.com/office/drawing/2014/main" id="{F5AA2B04-F5E0-C5A3-C77D-6AE9A9E91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155BC2-C712-C4A4-50EC-E10D88344310}"/>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4712583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A4769-9A55-AF9B-4CE4-DFA07E711CF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E45D9E-DBB4-B890-88D5-B4C03599EC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AE15260-1C0B-A965-3114-D7C40D18BDF4}"/>
              </a:ext>
            </a:extLst>
          </p:cNvPr>
          <p:cNvSpPr>
            <a:spLocks noGrp="1"/>
          </p:cNvSpPr>
          <p:nvPr>
            <p:ph type="dt" sz="half" idx="10"/>
          </p:nvPr>
        </p:nvSpPr>
        <p:spPr/>
        <p:txBody>
          <a:bodyPr/>
          <a:lstStyle/>
          <a:p>
            <a:fld id="{1E351CED-465B-40B5-ADCE-957C918F227B}" type="datetimeFigureOut">
              <a:rPr lang="en-US" smtClean="0"/>
              <a:t>2/20/2025</a:t>
            </a:fld>
            <a:endParaRPr lang="en-US"/>
          </a:p>
        </p:txBody>
      </p:sp>
      <p:sp>
        <p:nvSpPr>
          <p:cNvPr id="5" name="Footer Placeholder 4">
            <a:extLst>
              <a:ext uri="{FF2B5EF4-FFF2-40B4-BE49-F238E27FC236}">
                <a16:creationId xmlns:a16="http://schemas.microsoft.com/office/drawing/2014/main" id="{19AAF4D1-0334-3F24-69B4-06C7BD742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8BA76D-3B8B-429D-9B32-54D6A6297C0A}"/>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639090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D8D9C414-4A2F-78AF-ED60-6130D4C563B3}"/>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13410AE4-7FC7-589E-B6D3-0DA7B5FC5CE3}"/>
              </a:ext>
            </a:extLst>
          </p:cNvPr>
          <p:cNvSpPr/>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B381CBD-08D9-3C9A-7620-24F2D6404893}"/>
              </a:ext>
            </a:extLst>
          </p:cNvPr>
          <p:cNvSpPr>
            <a:spLocks noGrp="1"/>
          </p:cNvSpPr>
          <p:nvPr>
            <p:ph type="title"/>
          </p:nvPr>
        </p:nvSpPr>
        <p:spPr>
          <a:xfrm>
            <a:off x="1066800" y="1709738"/>
            <a:ext cx="6455434" cy="29812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D5AE2B-1716-CEEC-73F8-E81F59192562}"/>
              </a:ext>
            </a:extLst>
          </p:cNvPr>
          <p:cNvSpPr>
            <a:spLocks noGrp="1"/>
          </p:cNvSpPr>
          <p:nvPr>
            <p:ph type="body" idx="1"/>
          </p:nvPr>
        </p:nvSpPr>
        <p:spPr>
          <a:xfrm>
            <a:off x="1066800" y="4759252"/>
            <a:ext cx="5397260" cy="955748"/>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CF3052-6EE8-979F-04FB-1B8DF81F29B9}"/>
              </a:ext>
            </a:extLst>
          </p:cNvPr>
          <p:cNvSpPr>
            <a:spLocks noGrp="1"/>
          </p:cNvSpPr>
          <p:nvPr>
            <p:ph type="dt" sz="half" idx="10"/>
          </p:nvPr>
        </p:nvSpPr>
        <p:spPr/>
        <p:txBody>
          <a:bodyPr/>
          <a:lstStyle/>
          <a:p>
            <a:fld id="{1E351CED-465B-40B5-ADCE-957C918F227B}" type="datetimeFigureOut">
              <a:rPr lang="en-US" smtClean="0"/>
              <a:t>2/20/2025</a:t>
            </a:fld>
            <a:endParaRPr lang="en-US"/>
          </a:p>
        </p:txBody>
      </p:sp>
      <p:sp>
        <p:nvSpPr>
          <p:cNvPr id="5" name="Footer Placeholder 4">
            <a:extLst>
              <a:ext uri="{FF2B5EF4-FFF2-40B4-BE49-F238E27FC236}">
                <a16:creationId xmlns:a16="http://schemas.microsoft.com/office/drawing/2014/main" id="{7D986285-161A-6869-27C2-0A159C234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ED64F-5DAB-238D-C34A-1DCCB12221D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485505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484D0-7460-7B08-F1EE-96EABE40212A}"/>
              </a:ext>
            </a:extLst>
          </p:cNvPr>
          <p:cNvSpPr>
            <a:spLocks noGrp="1"/>
          </p:cNvSpPr>
          <p:nvPr>
            <p:ph type="title"/>
          </p:nvPr>
        </p:nvSpPr>
        <p:spPr>
          <a:xfrm>
            <a:off x="1066799" y="936841"/>
            <a:ext cx="10092477" cy="95366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80B7F9-8ECB-7079-A11E-51D3903E2B1A}"/>
              </a:ext>
            </a:extLst>
          </p:cNvPr>
          <p:cNvSpPr>
            <a:spLocks noGrp="1"/>
          </p:cNvSpPr>
          <p:nvPr>
            <p:ph sz="half" idx="1"/>
          </p:nvPr>
        </p:nvSpPr>
        <p:spPr>
          <a:xfrm>
            <a:off x="1066800"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4E97161-CAF5-CA48-D814-7ACD43AB99E1}"/>
              </a:ext>
            </a:extLst>
          </p:cNvPr>
          <p:cNvSpPr>
            <a:spLocks noGrp="1"/>
          </p:cNvSpPr>
          <p:nvPr>
            <p:ph sz="half" idx="2"/>
          </p:nvPr>
        </p:nvSpPr>
        <p:spPr>
          <a:xfrm>
            <a:off x="6349795"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23BD680-4E7A-5155-3CAE-6BD44EE8BA83}"/>
              </a:ext>
            </a:extLst>
          </p:cNvPr>
          <p:cNvSpPr>
            <a:spLocks noGrp="1"/>
          </p:cNvSpPr>
          <p:nvPr>
            <p:ph type="dt" sz="half" idx="10"/>
          </p:nvPr>
        </p:nvSpPr>
        <p:spPr/>
        <p:txBody>
          <a:bodyPr/>
          <a:lstStyle/>
          <a:p>
            <a:fld id="{1E351CED-465B-40B5-ADCE-957C918F227B}" type="datetimeFigureOut">
              <a:rPr lang="en-US" smtClean="0"/>
              <a:t>2/20/2025</a:t>
            </a:fld>
            <a:endParaRPr lang="en-US"/>
          </a:p>
        </p:txBody>
      </p:sp>
      <p:sp>
        <p:nvSpPr>
          <p:cNvPr id="6" name="Footer Placeholder 5">
            <a:extLst>
              <a:ext uri="{FF2B5EF4-FFF2-40B4-BE49-F238E27FC236}">
                <a16:creationId xmlns:a16="http://schemas.microsoft.com/office/drawing/2014/main" id="{4F6A152D-EFF2-B3AA-3F25-14E1136734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BD6032-FD7A-BFFD-9BE5-48EDBEFBD147}"/>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91971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47F4D-4855-340E-03F3-4860885EC671}"/>
              </a:ext>
            </a:extLst>
          </p:cNvPr>
          <p:cNvSpPr>
            <a:spLocks noGrp="1"/>
          </p:cNvSpPr>
          <p:nvPr>
            <p:ph type="title"/>
          </p:nvPr>
        </p:nvSpPr>
        <p:spPr>
          <a:xfrm>
            <a:off x="1066800" y="963283"/>
            <a:ext cx="10096500" cy="916004"/>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3CEB472-7426-C288-B5F6-0A1232DCED65}"/>
              </a:ext>
            </a:extLst>
          </p:cNvPr>
          <p:cNvSpPr>
            <a:spLocks noGrp="1"/>
          </p:cNvSpPr>
          <p:nvPr>
            <p:ph type="body" idx="1"/>
          </p:nvPr>
        </p:nvSpPr>
        <p:spPr>
          <a:xfrm>
            <a:off x="1066801" y="1879287"/>
            <a:ext cx="4739628"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194F9C-B6FA-97C3-F618-0CF956CB53B2}"/>
              </a:ext>
            </a:extLst>
          </p:cNvPr>
          <p:cNvSpPr>
            <a:spLocks noGrp="1"/>
          </p:cNvSpPr>
          <p:nvPr>
            <p:ph sz="half" idx="2"/>
          </p:nvPr>
        </p:nvSpPr>
        <p:spPr>
          <a:xfrm>
            <a:off x="1066801" y="2505075"/>
            <a:ext cx="4739628"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F5665C-7910-AFA2-350F-42C06ED5AF47}"/>
              </a:ext>
            </a:extLst>
          </p:cNvPr>
          <p:cNvSpPr>
            <a:spLocks noGrp="1"/>
          </p:cNvSpPr>
          <p:nvPr>
            <p:ph type="body" sz="quarter" idx="3"/>
          </p:nvPr>
        </p:nvSpPr>
        <p:spPr>
          <a:xfrm>
            <a:off x="6400330" y="1879287"/>
            <a:ext cx="4762970"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71352E-1DE0-F0CD-6F81-1D8FF59C2B0D}"/>
              </a:ext>
            </a:extLst>
          </p:cNvPr>
          <p:cNvSpPr>
            <a:spLocks noGrp="1"/>
          </p:cNvSpPr>
          <p:nvPr>
            <p:ph sz="quarter" idx="4"/>
          </p:nvPr>
        </p:nvSpPr>
        <p:spPr>
          <a:xfrm>
            <a:off x="6400330" y="2505075"/>
            <a:ext cx="4762970"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38F7E4-7D9E-4736-3269-4F0C46996125}"/>
              </a:ext>
            </a:extLst>
          </p:cNvPr>
          <p:cNvSpPr>
            <a:spLocks noGrp="1"/>
          </p:cNvSpPr>
          <p:nvPr>
            <p:ph type="dt" sz="half" idx="10"/>
          </p:nvPr>
        </p:nvSpPr>
        <p:spPr/>
        <p:txBody>
          <a:bodyPr/>
          <a:lstStyle/>
          <a:p>
            <a:fld id="{1E351CED-465B-40B5-ADCE-957C918F227B}" type="datetimeFigureOut">
              <a:rPr lang="en-US" smtClean="0"/>
              <a:t>2/20/2025</a:t>
            </a:fld>
            <a:endParaRPr lang="en-US"/>
          </a:p>
        </p:txBody>
      </p:sp>
      <p:sp>
        <p:nvSpPr>
          <p:cNvPr id="8" name="Footer Placeholder 7">
            <a:extLst>
              <a:ext uri="{FF2B5EF4-FFF2-40B4-BE49-F238E27FC236}">
                <a16:creationId xmlns:a16="http://schemas.microsoft.com/office/drawing/2014/main" id="{218386CF-9A84-8D2A-BC47-C951DD99492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980844D-FE1F-49E7-3BBD-527FB72ECD1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449877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691C-93A5-1364-00A9-A470C289F365}"/>
              </a:ext>
            </a:extLst>
          </p:cNvPr>
          <p:cNvSpPr>
            <a:spLocks noGrp="1"/>
          </p:cNvSpPr>
          <p:nvPr>
            <p:ph type="title"/>
          </p:nvPr>
        </p:nvSpPr>
        <p:spPr>
          <a:xfrm>
            <a:off x="1066800" y="1357223"/>
            <a:ext cx="8886884" cy="1043078"/>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76E055BD-4154-B9D1-0B5B-B1E3A06B6B31}"/>
              </a:ext>
            </a:extLst>
          </p:cNvPr>
          <p:cNvSpPr>
            <a:spLocks noGrp="1"/>
          </p:cNvSpPr>
          <p:nvPr>
            <p:ph type="dt" sz="half" idx="10"/>
          </p:nvPr>
        </p:nvSpPr>
        <p:spPr/>
        <p:txBody>
          <a:bodyPr/>
          <a:lstStyle/>
          <a:p>
            <a:fld id="{1E351CED-465B-40B5-ADCE-957C918F227B}" type="datetimeFigureOut">
              <a:rPr lang="en-US" smtClean="0"/>
              <a:t>2/20/2025</a:t>
            </a:fld>
            <a:endParaRPr lang="en-US"/>
          </a:p>
        </p:txBody>
      </p:sp>
      <p:sp>
        <p:nvSpPr>
          <p:cNvPr id="4" name="Footer Placeholder 3">
            <a:extLst>
              <a:ext uri="{FF2B5EF4-FFF2-40B4-BE49-F238E27FC236}">
                <a16:creationId xmlns:a16="http://schemas.microsoft.com/office/drawing/2014/main" id="{0C2A9E4A-03D1-7A8B-233D-014A3248F0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2CEFC4-D276-DF45-F395-F5BD2EA70114}"/>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425927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12C0AD-76F4-FCE4-2717-0A9AA4351B6D}"/>
              </a:ext>
            </a:extLst>
          </p:cNvPr>
          <p:cNvSpPr>
            <a:spLocks noGrp="1"/>
          </p:cNvSpPr>
          <p:nvPr>
            <p:ph type="dt" sz="half" idx="10"/>
          </p:nvPr>
        </p:nvSpPr>
        <p:spPr/>
        <p:txBody>
          <a:bodyPr/>
          <a:lstStyle/>
          <a:p>
            <a:fld id="{1E351CED-465B-40B5-ADCE-957C918F227B}" type="datetimeFigureOut">
              <a:rPr lang="en-US" smtClean="0"/>
              <a:t>2/20/2025</a:t>
            </a:fld>
            <a:endParaRPr lang="en-US"/>
          </a:p>
        </p:txBody>
      </p:sp>
      <p:sp>
        <p:nvSpPr>
          <p:cNvPr id="3" name="Footer Placeholder 2">
            <a:extLst>
              <a:ext uri="{FF2B5EF4-FFF2-40B4-BE49-F238E27FC236}">
                <a16:creationId xmlns:a16="http://schemas.microsoft.com/office/drawing/2014/main" id="{BE83BB66-3F41-7F1D-5108-B3F679A88E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AA6DA0-07AE-4BE4-B82F-7936D0E3E37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41752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BFB75-C953-0BD0-4E2E-717767426228}"/>
              </a:ext>
            </a:extLst>
          </p:cNvPr>
          <p:cNvSpPr>
            <a:spLocks noGrp="1"/>
          </p:cNvSpPr>
          <p:nvPr>
            <p:ph type="title"/>
          </p:nvPr>
        </p:nvSpPr>
        <p:spPr>
          <a:xfrm>
            <a:off x="1066800" y="770626"/>
            <a:ext cx="3705225" cy="1286774"/>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8E1AA52-60F3-40F2-673B-5848F4253FF0}"/>
              </a:ext>
            </a:extLst>
          </p:cNvPr>
          <p:cNvSpPr>
            <a:spLocks noGrp="1"/>
          </p:cNvSpPr>
          <p:nvPr>
            <p:ph idx="1"/>
          </p:nvPr>
        </p:nvSpPr>
        <p:spPr>
          <a:xfrm>
            <a:off x="5183188" y="1075426"/>
            <a:ext cx="5980112" cy="476837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0167E8-C561-5A72-AED3-442F66DDEE31}"/>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DBFED3-7CB3-1B8B-9504-13A121CAD015}"/>
              </a:ext>
            </a:extLst>
          </p:cNvPr>
          <p:cNvSpPr>
            <a:spLocks noGrp="1"/>
          </p:cNvSpPr>
          <p:nvPr>
            <p:ph type="dt" sz="half" idx="10"/>
          </p:nvPr>
        </p:nvSpPr>
        <p:spPr/>
        <p:txBody>
          <a:bodyPr/>
          <a:lstStyle/>
          <a:p>
            <a:fld id="{1E351CED-465B-40B5-ADCE-957C918F227B}" type="datetimeFigureOut">
              <a:rPr lang="en-US" smtClean="0"/>
              <a:t>2/20/2025</a:t>
            </a:fld>
            <a:endParaRPr lang="en-US"/>
          </a:p>
        </p:txBody>
      </p:sp>
      <p:sp>
        <p:nvSpPr>
          <p:cNvPr id="6" name="Footer Placeholder 5">
            <a:extLst>
              <a:ext uri="{FF2B5EF4-FFF2-40B4-BE49-F238E27FC236}">
                <a16:creationId xmlns:a16="http://schemas.microsoft.com/office/drawing/2014/main" id="{152456C9-19A0-4441-B1AF-B7AFBF642F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8898EA-84CC-411C-0012-D314953696B9}"/>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1339646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C1E10-1458-2553-05B4-313F7E26D210}"/>
              </a:ext>
            </a:extLst>
          </p:cNvPr>
          <p:cNvSpPr>
            <a:spLocks noGrp="1"/>
          </p:cNvSpPr>
          <p:nvPr>
            <p:ph type="title"/>
          </p:nvPr>
        </p:nvSpPr>
        <p:spPr>
          <a:xfrm>
            <a:off x="1066800" y="782128"/>
            <a:ext cx="3705225" cy="1275272"/>
          </a:xfrm>
        </p:spPr>
        <p:txBody>
          <a:bodyPr anchor="b">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3C0F677-F177-6DED-1920-685B9D9FF254}"/>
              </a:ext>
            </a:extLst>
          </p:cNvPr>
          <p:cNvSpPr>
            <a:spLocks noGrp="1"/>
          </p:cNvSpPr>
          <p:nvPr>
            <p:ph type="pic" idx="1"/>
          </p:nvPr>
        </p:nvSpPr>
        <p:spPr>
          <a:xfrm>
            <a:off x="5183188" y="1143000"/>
            <a:ext cx="5980112"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C4D1CB1-2109-480E-8904-4077C94D6E7D}"/>
              </a:ext>
            </a:extLst>
          </p:cNvPr>
          <p:cNvSpPr>
            <a:spLocks noGrp="1"/>
          </p:cNvSpPr>
          <p:nvPr>
            <p:ph type="body" sz="half" idx="2"/>
          </p:nvPr>
        </p:nvSpPr>
        <p:spPr>
          <a:xfrm>
            <a:off x="1066800" y="2057400"/>
            <a:ext cx="3705225" cy="3657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B0DB38-7CB9-2140-BC21-6D2E7DD0B6B5}"/>
              </a:ext>
            </a:extLst>
          </p:cNvPr>
          <p:cNvSpPr>
            <a:spLocks noGrp="1"/>
          </p:cNvSpPr>
          <p:nvPr>
            <p:ph type="dt" sz="half" idx="10"/>
          </p:nvPr>
        </p:nvSpPr>
        <p:spPr/>
        <p:txBody>
          <a:bodyPr/>
          <a:lstStyle/>
          <a:p>
            <a:fld id="{1E351CED-465B-40B5-ADCE-957C918F227B}" type="datetimeFigureOut">
              <a:rPr lang="en-US" smtClean="0"/>
              <a:t>2/20/2025</a:t>
            </a:fld>
            <a:endParaRPr lang="en-US"/>
          </a:p>
        </p:txBody>
      </p:sp>
      <p:sp>
        <p:nvSpPr>
          <p:cNvPr id="6" name="Footer Placeholder 5">
            <a:extLst>
              <a:ext uri="{FF2B5EF4-FFF2-40B4-BE49-F238E27FC236}">
                <a16:creationId xmlns:a16="http://schemas.microsoft.com/office/drawing/2014/main" id="{C7B448AD-3B1D-4B5E-CAB9-BB5FD2CDEB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EEF53D-CF5A-87A2-E973-3B8CCDEBAA2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524145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1F4A25-A386-9574-775C-E5E5F9FC352A}"/>
              </a:ext>
            </a:extLst>
          </p:cNvPr>
          <p:cNvSpPr>
            <a:spLocks noGrp="1"/>
          </p:cNvSpPr>
          <p:nvPr>
            <p:ph type="title"/>
          </p:nvPr>
        </p:nvSpPr>
        <p:spPr>
          <a:xfrm>
            <a:off x="1066800" y="936841"/>
            <a:ext cx="8886884" cy="95366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4F7885F-2B7B-74DB-9996-E0ACEBC9DB25}"/>
              </a:ext>
            </a:extLst>
          </p:cNvPr>
          <p:cNvSpPr>
            <a:spLocks noGrp="1"/>
          </p:cNvSpPr>
          <p:nvPr>
            <p:ph type="body" idx="1"/>
          </p:nvPr>
        </p:nvSpPr>
        <p:spPr>
          <a:xfrm>
            <a:off x="1069848" y="2139696"/>
            <a:ext cx="8883836" cy="36776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04F519-BA47-2B81-CC1C-7E1F119EC69E}"/>
              </a:ext>
            </a:extLst>
          </p:cNvPr>
          <p:cNvSpPr>
            <a:spLocks noGrp="1"/>
          </p:cNvSpPr>
          <p:nvPr>
            <p:ph type="dt" sz="half" idx="2"/>
          </p:nvPr>
        </p:nvSpPr>
        <p:spPr>
          <a:xfrm rot="5400000">
            <a:off x="10477379" y="4629744"/>
            <a:ext cx="2653508" cy="365125"/>
          </a:xfrm>
          <a:prstGeom prst="rect">
            <a:avLst/>
          </a:prstGeom>
        </p:spPr>
        <p:txBody>
          <a:bodyPr vert="horz" lIns="91440" tIns="45720" rIns="91440" bIns="45720" rtlCol="0" anchor="ctr"/>
          <a:lstStyle>
            <a:lvl1pPr algn="r">
              <a:defRPr sz="900">
                <a:solidFill>
                  <a:schemeClr val="tx1"/>
                </a:solidFill>
              </a:defRPr>
            </a:lvl1pPr>
          </a:lstStyle>
          <a:p>
            <a:fld id="{1E351CED-465B-40B5-ADCE-957C918F227B}" type="datetimeFigureOut">
              <a:rPr lang="en-US" smtClean="0"/>
              <a:t>2/20/2025</a:t>
            </a:fld>
            <a:endParaRPr lang="en-US"/>
          </a:p>
        </p:txBody>
      </p:sp>
      <p:sp>
        <p:nvSpPr>
          <p:cNvPr id="5" name="Footer Placeholder 4">
            <a:extLst>
              <a:ext uri="{FF2B5EF4-FFF2-40B4-BE49-F238E27FC236}">
                <a16:creationId xmlns:a16="http://schemas.microsoft.com/office/drawing/2014/main" id="{BE952D7B-C352-1630-4C3D-7D5983C04D4A}"/>
              </a:ext>
            </a:extLst>
          </p:cNvPr>
          <p:cNvSpPr>
            <a:spLocks noGrp="1"/>
          </p:cNvSpPr>
          <p:nvPr>
            <p:ph type="ftr" sz="quarter" idx="3"/>
          </p:nvPr>
        </p:nvSpPr>
        <p:spPr>
          <a:xfrm>
            <a:off x="8610602" y="6318446"/>
            <a:ext cx="2743198" cy="365125"/>
          </a:xfrm>
          <a:prstGeom prst="rect">
            <a:avLst/>
          </a:prstGeom>
        </p:spPr>
        <p:txBody>
          <a:bodyPr vert="horz" lIns="91440" tIns="45720" rIns="91440" bIns="45720" rtlCol="0" anchor="ctr"/>
          <a:lstStyle>
            <a:lvl1pPr algn="r">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F96E04F0-DF9B-480B-CC46-BAE7A81FB7E6}"/>
              </a:ext>
            </a:extLst>
          </p:cNvPr>
          <p:cNvSpPr>
            <a:spLocks noGrp="1"/>
          </p:cNvSpPr>
          <p:nvPr>
            <p:ph type="sldNum" sz="quarter" idx="4"/>
          </p:nvPr>
        </p:nvSpPr>
        <p:spPr>
          <a:xfrm>
            <a:off x="11353800" y="6318446"/>
            <a:ext cx="615696" cy="365125"/>
          </a:xfrm>
          <a:prstGeom prst="rect">
            <a:avLst/>
          </a:prstGeom>
        </p:spPr>
        <p:txBody>
          <a:bodyPr vert="horz" lIns="91440" tIns="45720" rIns="91440" bIns="45720" rtlCol="0" anchor="ctr"/>
          <a:lstStyle>
            <a:lvl1pPr algn="r">
              <a:defRPr sz="1600" b="1">
                <a:solidFill>
                  <a:schemeClr val="tx1"/>
                </a:solidFill>
              </a:defRPr>
            </a:lvl1pPr>
          </a:lstStyle>
          <a:p>
            <a:fld id="{5A33CB2A-1702-4C1D-9CC4-8D472D39F19E}" type="slidenum">
              <a:rPr lang="en-US" smtClean="0"/>
              <a:t>‹#›</a:t>
            </a:fld>
            <a:endParaRPr lang="en-US"/>
          </a:p>
        </p:txBody>
      </p:sp>
    </p:spTree>
    <p:extLst>
      <p:ext uri="{BB962C8B-B14F-4D97-AF65-F5344CB8AC3E}">
        <p14:creationId xmlns:p14="http://schemas.microsoft.com/office/powerpoint/2010/main" val="587957556"/>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22" r:id="rId6"/>
    <p:sldLayoutId id="2147483717" r:id="rId7"/>
    <p:sldLayoutId id="2147483718" r:id="rId8"/>
    <p:sldLayoutId id="2147483719" r:id="rId9"/>
    <p:sldLayoutId id="2147483721" r:id="rId10"/>
    <p:sldLayoutId id="2147483720" r:id="rId11"/>
  </p:sldLayoutIdLst>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548640" indent="-228600" algn="l" defTabSz="914400" rtl="0" eaLnBrk="1" latinLnBrk="0" hangingPunct="1">
        <a:lnSpc>
          <a:spcPct val="120000"/>
        </a:lnSpc>
        <a:spcBef>
          <a:spcPts val="500"/>
        </a:spcBef>
        <a:buFont typeface="Neue Haas Grotesk Text Pro" panose="020B0504020202020204" pitchFamily="34" charset="0"/>
        <a:buChar char="–"/>
        <a:defRPr sz="1600" kern="1200">
          <a:solidFill>
            <a:schemeClr val="tx1"/>
          </a:solidFill>
          <a:latin typeface="+mn-lt"/>
          <a:ea typeface="+mn-ea"/>
          <a:cs typeface="+mn-cs"/>
        </a:defRPr>
      </a:lvl2pPr>
      <a:lvl3pPr marL="7772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Neue Haas Grotesk Text Pro" panose="020B0504020202020204" pitchFamily="34" charset="0"/>
        <a:buChar char="–"/>
        <a:defRPr sz="1200" kern="1200">
          <a:solidFill>
            <a:schemeClr val="tx1"/>
          </a:solidFill>
          <a:latin typeface="+mn-lt"/>
          <a:ea typeface="+mn-ea"/>
          <a:cs typeface="+mn-cs"/>
        </a:defRPr>
      </a:lvl4pPr>
      <a:lvl5pPr marL="109728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ustomXml" Target="../ink/ink3.xml"/><Relationship Id="rId7" Type="http://schemas.openxmlformats.org/officeDocument/2006/relationships/image" Target="../media/image10.png"/><Relationship Id="rId2" Type="http://schemas.microsoft.com/office/2018/10/relationships/comments" Target="../comments/modernComment_105_352D8689.xml"/><Relationship Id="rId1" Type="http://schemas.openxmlformats.org/officeDocument/2006/relationships/slideLayout" Target="../slideLayouts/slideLayout2.xml"/><Relationship Id="rId6" Type="http://schemas.openxmlformats.org/officeDocument/2006/relationships/image" Target="../media/image8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103_1CC25FCF.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customXml" Target="../ink/ink1.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customXml" Target="../ink/ink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789EBE4E-5983-B393-1D5E-731351065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Colorful sky">
            <a:extLst>
              <a:ext uri="{FF2B5EF4-FFF2-40B4-BE49-F238E27FC236}">
                <a16:creationId xmlns:a16="http://schemas.microsoft.com/office/drawing/2014/main" id="{04A7AB29-F2D5-92D3-8AFF-0BEF3712108E}"/>
              </a:ext>
            </a:extLst>
          </p:cNvPr>
          <p:cNvPicPr>
            <a:picLocks noChangeAspect="1"/>
          </p:cNvPicPr>
          <p:nvPr/>
        </p:nvPicPr>
        <p:blipFill>
          <a:blip r:embed="rId3"/>
          <a:srcRect t="12597" b="3133"/>
          <a:stretch/>
        </p:blipFill>
        <p:spPr>
          <a:xfrm>
            <a:off x="20" y="10"/>
            <a:ext cx="12191979" cy="6857989"/>
          </a:xfrm>
          <a:prstGeom prst="rect">
            <a:avLst/>
          </a:prstGeom>
        </p:spPr>
      </p:pic>
      <p:sp>
        <p:nvSpPr>
          <p:cNvPr id="24" name="Freeform: Shape 23">
            <a:extLst>
              <a:ext uri="{FF2B5EF4-FFF2-40B4-BE49-F238E27FC236}">
                <a16:creationId xmlns:a16="http://schemas.microsoft.com/office/drawing/2014/main" id="{2CEF5482-568A-9463-C672-BC6D644DF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V="1">
            <a:off x="-39511" y="-72076"/>
            <a:ext cx="8582352" cy="4875036"/>
          </a:xfrm>
          <a:custGeom>
            <a:avLst/>
            <a:gdLst>
              <a:gd name="connsiteX0" fmla="*/ 1259133 w 8582352"/>
              <a:gd name="connsiteY0" fmla="*/ 1707 h 4875036"/>
              <a:gd name="connsiteX1" fmla="*/ 29139 w 8582352"/>
              <a:gd name="connsiteY1" fmla="*/ 317762 h 4875036"/>
              <a:gd name="connsiteX2" fmla="*/ 0 w 8582352"/>
              <a:gd name="connsiteY2" fmla="*/ 333585 h 4875036"/>
              <a:gd name="connsiteX3" fmla="*/ 79271 w 8582352"/>
              <a:gd name="connsiteY3" fmla="*/ 4875036 h 4875036"/>
              <a:gd name="connsiteX4" fmla="*/ 8582352 w 8582352"/>
              <a:gd name="connsiteY4" fmla="*/ 4726614 h 4875036"/>
              <a:gd name="connsiteX5" fmla="*/ 3064323 w 8582352"/>
              <a:gd name="connsiteY5" fmla="*/ 550287 h 4875036"/>
              <a:gd name="connsiteX6" fmla="*/ 3002736 w 8582352"/>
              <a:gd name="connsiteY6" fmla="*/ 506058 h 4875036"/>
              <a:gd name="connsiteX7" fmla="*/ 1429589 w 8582352"/>
              <a:gd name="connsiteY7" fmla="*/ 840 h 4875036"/>
              <a:gd name="connsiteX8" fmla="*/ 1259133 w 8582352"/>
              <a:gd name="connsiteY8" fmla="*/ 1707 h 487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82352" h="4875036">
                <a:moveTo>
                  <a:pt x="1259133" y="1707"/>
                </a:moveTo>
                <a:cubicBezTo>
                  <a:pt x="833461" y="16212"/>
                  <a:pt x="412733" y="123046"/>
                  <a:pt x="29139" y="317762"/>
                </a:cubicBezTo>
                <a:lnTo>
                  <a:pt x="0" y="333585"/>
                </a:lnTo>
                <a:lnTo>
                  <a:pt x="79271" y="4875036"/>
                </a:lnTo>
                <a:lnTo>
                  <a:pt x="8582352" y="4726614"/>
                </a:lnTo>
                <a:lnTo>
                  <a:pt x="3064323" y="550287"/>
                </a:lnTo>
                <a:lnTo>
                  <a:pt x="3002736" y="506058"/>
                </a:lnTo>
                <a:cubicBezTo>
                  <a:pt x="2522288" y="179187"/>
                  <a:pt x="1975404" y="13891"/>
                  <a:pt x="1429589" y="840"/>
                </a:cubicBezTo>
                <a:cubicBezTo>
                  <a:pt x="1372734" y="-519"/>
                  <a:pt x="1315889" y="-227"/>
                  <a:pt x="1259133" y="1707"/>
                </a:cubicBezTo>
                <a:close/>
              </a:path>
            </a:pathLst>
          </a:custGeom>
          <a:gradFill>
            <a:gsLst>
              <a:gs pos="22000">
                <a:schemeClr val="bg2">
                  <a:alpha val="80000"/>
                </a:schemeClr>
              </a:gs>
              <a:gs pos="100000">
                <a:schemeClr val="accent1">
                  <a:lumMod val="60000"/>
                  <a:lumOff val="40000"/>
                  <a:alpha val="86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AF62B69-5126-B7AC-7851-B28CB1DDF632}"/>
              </a:ext>
            </a:extLst>
          </p:cNvPr>
          <p:cNvSpPr>
            <a:spLocks noGrp="1"/>
          </p:cNvSpPr>
          <p:nvPr>
            <p:ph type="ctrTitle"/>
          </p:nvPr>
        </p:nvSpPr>
        <p:spPr>
          <a:xfrm>
            <a:off x="937142" y="849085"/>
            <a:ext cx="4241299" cy="1662295"/>
          </a:xfrm>
        </p:spPr>
        <p:txBody>
          <a:bodyPr>
            <a:noAutofit/>
          </a:bodyPr>
          <a:lstStyle/>
          <a:p>
            <a:pPr algn="ctr"/>
            <a:r>
              <a:rPr lang="en-US" sz="2000" i="0" dirty="0">
                <a:effectLst/>
                <a:latin typeface="Century Schoolbook" panose="02040604050505020304" pitchFamily="18" charset="0"/>
                <a:ea typeface="Times New Roman" panose="02020603050405020304" pitchFamily="18" charset="0"/>
                <a:cs typeface="Times New Roman" panose="02020603050405020304" pitchFamily="18" charset="0"/>
              </a:rPr>
              <a:t>High Resolution Mapping of Surface Ozone Concentrations with Machine Learning and </a:t>
            </a:r>
            <a:r>
              <a:rPr lang="en-US" sz="2000" i="0" dirty="0" err="1">
                <a:effectLst/>
                <a:latin typeface="Century Schoolbook" panose="02040604050505020304" pitchFamily="18" charset="0"/>
                <a:ea typeface="Times New Roman" panose="02020603050405020304" pitchFamily="18" charset="0"/>
                <a:cs typeface="Times New Roman" panose="02020603050405020304" pitchFamily="18" charset="0"/>
              </a:rPr>
              <a:t>Geostatistics</a:t>
            </a:r>
            <a:r>
              <a:rPr lang="en-US" sz="2000" i="0" dirty="0">
                <a:effectLst/>
                <a:latin typeface="Century Schoolbook" panose="02040604050505020304" pitchFamily="18" charset="0"/>
                <a:ea typeface="Times New Roman" panose="02020603050405020304" pitchFamily="18" charset="0"/>
                <a:cs typeface="Times New Roman" panose="02020603050405020304" pitchFamily="18" charset="0"/>
              </a:rPr>
              <a:t>: A Case Study in Arizona </a:t>
            </a:r>
            <a:endParaRPr lang="en-US" sz="2000" dirty="0"/>
          </a:p>
        </p:txBody>
      </p:sp>
      <p:sp>
        <p:nvSpPr>
          <p:cNvPr id="3" name="Subtitle 2">
            <a:extLst>
              <a:ext uri="{FF2B5EF4-FFF2-40B4-BE49-F238E27FC236}">
                <a16:creationId xmlns:a16="http://schemas.microsoft.com/office/drawing/2014/main" id="{E6D30B83-A245-7732-AF33-1FE473F25BBE}"/>
              </a:ext>
            </a:extLst>
          </p:cNvPr>
          <p:cNvSpPr>
            <a:spLocks noGrp="1"/>
          </p:cNvSpPr>
          <p:nvPr>
            <p:ph type="subTitle" idx="1"/>
          </p:nvPr>
        </p:nvSpPr>
        <p:spPr>
          <a:xfrm>
            <a:off x="937143" y="2555544"/>
            <a:ext cx="4241297" cy="896819"/>
          </a:xfrm>
        </p:spPr>
        <p:txBody>
          <a:bodyPr>
            <a:normAutofit/>
          </a:bodyPr>
          <a:lstStyle/>
          <a:p>
            <a:pPr algn="ctr"/>
            <a:r>
              <a:rPr lang="en-US" sz="1500" dirty="0"/>
              <a:t>by: Ryan Erickson</a:t>
            </a:r>
          </a:p>
        </p:txBody>
      </p:sp>
      <p:sp>
        <p:nvSpPr>
          <p:cNvPr id="26" name="Freeform: Shape 25">
            <a:extLst>
              <a:ext uri="{FF2B5EF4-FFF2-40B4-BE49-F238E27FC236}">
                <a16:creationId xmlns:a16="http://schemas.microsoft.com/office/drawing/2014/main" id="{D38784C3-11AE-0BE2-6339-1A2BDAC7F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740000" flipV="1">
            <a:off x="7888979" y="5014859"/>
            <a:ext cx="4324338" cy="1889417"/>
          </a:xfrm>
          <a:custGeom>
            <a:avLst/>
            <a:gdLst>
              <a:gd name="connsiteX0" fmla="*/ 26412 w 4324338"/>
              <a:gd name="connsiteY0" fmla="*/ 1889417 h 1889417"/>
              <a:gd name="connsiteX1" fmla="*/ 4324338 w 4324338"/>
              <a:gd name="connsiteY1" fmla="*/ 1814397 h 1889417"/>
              <a:gd name="connsiteX2" fmla="*/ 2459858 w 4324338"/>
              <a:gd name="connsiteY2" fmla="*/ 403264 h 1889417"/>
              <a:gd name="connsiteX3" fmla="*/ 2414726 w 4324338"/>
              <a:gd name="connsiteY3" fmla="*/ 370852 h 1889417"/>
              <a:gd name="connsiteX4" fmla="*/ 1261883 w 4324338"/>
              <a:gd name="connsiteY4" fmla="*/ 615 h 1889417"/>
              <a:gd name="connsiteX5" fmla="*/ 70385 w 4324338"/>
              <a:gd name="connsiteY5" fmla="*/ 326182 h 1889417"/>
              <a:gd name="connsiteX6" fmla="*/ 0 w 4324338"/>
              <a:gd name="connsiteY6" fmla="*/ 376291 h 188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4338" h="1889417">
                <a:moveTo>
                  <a:pt x="26412" y="1889417"/>
                </a:moveTo>
                <a:lnTo>
                  <a:pt x="4324338" y="1814397"/>
                </a:lnTo>
                <a:lnTo>
                  <a:pt x="2459858" y="403264"/>
                </a:lnTo>
                <a:lnTo>
                  <a:pt x="2414726" y="370852"/>
                </a:lnTo>
                <a:cubicBezTo>
                  <a:pt x="2062641" y="131313"/>
                  <a:pt x="1661870" y="10180"/>
                  <a:pt x="1261883" y="615"/>
                </a:cubicBezTo>
                <a:cubicBezTo>
                  <a:pt x="845229" y="-9347"/>
                  <a:pt x="429425" y="101751"/>
                  <a:pt x="70385" y="326182"/>
                </a:cubicBezTo>
                <a:lnTo>
                  <a:pt x="0" y="376291"/>
                </a:lnTo>
                <a:close/>
              </a:path>
            </a:pathLst>
          </a:custGeom>
          <a:gradFill>
            <a:gsLst>
              <a:gs pos="27000">
                <a:schemeClr val="bg2">
                  <a:alpha val="80000"/>
                </a:schemeClr>
              </a:gs>
              <a:gs pos="100000">
                <a:schemeClr val="accent1">
                  <a:lumMod val="60000"/>
                  <a:lumOff val="40000"/>
                  <a:alpha val="92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8402674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99348C-B70E-2D6F-C2E1-A4A09F9270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C864C9-2AD9-CF1B-9935-925E850170DF}"/>
              </a:ext>
            </a:extLst>
          </p:cNvPr>
          <p:cNvSpPr>
            <a:spLocks noGrp="1"/>
          </p:cNvSpPr>
          <p:nvPr>
            <p:ph type="title"/>
          </p:nvPr>
        </p:nvSpPr>
        <p:spPr>
          <a:xfrm>
            <a:off x="965296" y="86952"/>
            <a:ext cx="9964718" cy="953669"/>
          </a:xfrm>
        </p:spPr>
        <p:txBody>
          <a:bodyPr>
            <a:normAutofit fontScale="90000"/>
          </a:bodyPr>
          <a:lstStyle/>
          <a:p>
            <a:pPr algn="ctr"/>
            <a:r>
              <a:rPr lang="en-US" dirty="0"/>
              <a:t>Predicted Results: SM-RK Improvement Per Monitor</a:t>
            </a:r>
            <a:br>
              <a:rPr lang="en-US" dirty="0"/>
            </a:br>
            <a:r>
              <a:rPr lang="en-US" dirty="0"/>
              <a:t>One dataset – Legend labels are WRONG</a:t>
            </a:r>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DD2B4846-C19D-A018-ADC2-1769663FC8CC}"/>
                  </a:ext>
                </a:extLst>
              </p14:cNvPr>
              <p14:cNvContentPartPr/>
              <p14:nvPr/>
            </p14:nvContentPartPr>
            <p14:xfrm>
              <a:off x="4335429" y="6026349"/>
              <a:ext cx="360" cy="360"/>
            </p14:xfrm>
          </p:contentPart>
        </mc:Choice>
        <mc:Fallback xmlns="">
          <p:pic>
            <p:nvPicPr>
              <p:cNvPr id="4" name="Ink 3">
                <a:extLst>
                  <a:ext uri="{FF2B5EF4-FFF2-40B4-BE49-F238E27FC236}">
                    <a16:creationId xmlns:a16="http://schemas.microsoft.com/office/drawing/2014/main" id="{DD2B4846-C19D-A018-ADC2-1769663FC8CC}"/>
                  </a:ext>
                </a:extLst>
              </p:cNvPr>
              <p:cNvPicPr/>
              <p:nvPr/>
            </p:nvPicPr>
            <p:blipFill>
              <a:blip r:embed="rId6"/>
              <a:stretch>
                <a:fillRect/>
              </a:stretch>
            </p:blipFill>
            <p:spPr>
              <a:xfrm>
                <a:off x="4329309" y="6020229"/>
                <a:ext cx="12600" cy="12600"/>
              </a:xfrm>
              <a:prstGeom prst="rect">
                <a:avLst/>
              </a:prstGeom>
            </p:spPr>
          </p:pic>
        </mc:Fallback>
      </mc:AlternateContent>
      <p:pic>
        <p:nvPicPr>
          <p:cNvPr id="9" name="Content Placeholder 8" descr="A group of graphs showing different colored lines&#10;&#10;Description automatically generated with medium confidence">
            <a:extLst>
              <a:ext uri="{FF2B5EF4-FFF2-40B4-BE49-F238E27FC236}">
                <a16:creationId xmlns:a16="http://schemas.microsoft.com/office/drawing/2014/main" id="{21C54722-F5EB-9553-CE38-989C92E13086}"/>
              </a:ext>
            </a:extLst>
          </p:cNvPr>
          <p:cNvPicPr>
            <a:picLocks noGrp="1" noChangeAspect="1"/>
          </p:cNvPicPr>
          <p:nvPr>
            <p:ph idx="1"/>
          </p:nvPr>
        </p:nvPicPr>
        <p:blipFill>
          <a:blip r:embed="rId7"/>
          <a:srcRect l="2856" r="961" b="1986"/>
          <a:stretch/>
        </p:blipFill>
        <p:spPr>
          <a:xfrm>
            <a:off x="965296" y="1040621"/>
            <a:ext cx="9457225" cy="5051351"/>
          </a:xfrm>
        </p:spPr>
      </p:pic>
      <p:sp>
        <p:nvSpPr>
          <p:cNvPr id="11" name="Text Placeholder 2">
            <a:extLst>
              <a:ext uri="{FF2B5EF4-FFF2-40B4-BE49-F238E27FC236}">
                <a16:creationId xmlns:a16="http://schemas.microsoft.com/office/drawing/2014/main" id="{4C9001EC-1A1C-46CB-FE7A-EB44ED74483A}"/>
              </a:ext>
            </a:extLst>
          </p:cNvPr>
          <p:cNvSpPr txBox="1">
            <a:spLocks/>
          </p:cNvSpPr>
          <p:nvPr/>
        </p:nvSpPr>
        <p:spPr>
          <a:xfrm>
            <a:off x="406950" y="6091972"/>
            <a:ext cx="10737826" cy="749752"/>
          </a:xfrm>
          <a:prstGeom prst="rect">
            <a:avLst/>
          </a:prstGeom>
        </p:spPr>
        <p:txBody>
          <a:bodyPr>
            <a:normAutofit fontScale="77500" lnSpcReduction="20000"/>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548640" indent="-228600" algn="l" defTabSz="914400" rtl="0" eaLnBrk="1" latinLnBrk="0" hangingPunct="1">
              <a:lnSpc>
                <a:spcPct val="120000"/>
              </a:lnSpc>
              <a:spcBef>
                <a:spcPts val="500"/>
              </a:spcBef>
              <a:buFont typeface="Neue Haas Grotesk Text Pro" panose="020B0504020202020204" pitchFamily="34" charset="0"/>
              <a:buChar char="–"/>
              <a:defRPr sz="1600" kern="1200">
                <a:solidFill>
                  <a:schemeClr val="tx1"/>
                </a:solidFill>
                <a:latin typeface="+mn-lt"/>
                <a:ea typeface="+mn-ea"/>
                <a:cs typeface="+mn-cs"/>
              </a:defRPr>
            </a:lvl2pPr>
            <a:lvl3pPr marL="7772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Neue Haas Grotesk Text Pro" panose="020B0504020202020204" pitchFamily="34" charset="0"/>
              <a:buChar char="–"/>
              <a:defRPr sz="1200" kern="1200">
                <a:solidFill>
                  <a:schemeClr val="tx1"/>
                </a:solidFill>
                <a:latin typeface="+mn-lt"/>
                <a:ea typeface="+mn-ea"/>
                <a:cs typeface="+mn-cs"/>
              </a:defRPr>
            </a:lvl4pPr>
            <a:lvl5pPr marL="109728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US" dirty="0"/>
              <a:t>These are monitor/date plots. Each index represents a </a:t>
            </a:r>
            <a:r>
              <a:rPr lang="en-US" dirty="0" err="1"/>
              <a:t>monitor+date</a:t>
            </a:r>
            <a:r>
              <a:rPr lang="en-US" dirty="0"/>
              <a:t> combination. The Statistical prediction (gold) doesn’t vary much from the overall trend of monitor O3 concentrations. SM-RK (black) improvement reduces spatial error and is typically more consistent with the actual value (green) by capturing the spatial error and applying it to the model.</a:t>
            </a:r>
          </a:p>
        </p:txBody>
      </p:sp>
    </p:spTree>
    <p:extLst>
      <p:ext uri="{BB962C8B-B14F-4D97-AF65-F5344CB8AC3E}">
        <p14:creationId xmlns:p14="http://schemas.microsoft.com/office/powerpoint/2010/main" val="892176009"/>
      </p:ext>
    </p:extLst>
  </p:cSld>
  <p:clrMapOvr>
    <a:masterClrMapping/>
  </p:clrMapOvr>
  <p:extLst>
    <p:ext uri="{6950BFC3-D8DA-4A85-94F7-54DA5524770B}">
      <p188:commentRel xmlns:p188="http://schemas.microsoft.com/office/powerpoint/2018/8/main" r:id="rId2"/>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83B8A-3F8C-CB93-5014-EC945C8F4133}"/>
              </a:ext>
            </a:extLst>
          </p:cNvPr>
          <p:cNvSpPr>
            <a:spLocks noGrp="1"/>
          </p:cNvSpPr>
          <p:nvPr>
            <p:ph type="title"/>
          </p:nvPr>
        </p:nvSpPr>
        <p:spPr/>
        <p:txBody>
          <a:bodyPr>
            <a:normAutofit fontScale="90000"/>
          </a:bodyPr>
          <a:lstStyle/>
          <a:p>
            <a:r>
              <a:rPr lang="en-US" dirty="0"/>
              <a:t>Health Concerns of Increasing Surface-Ozone concentrations Overtime</a:t>
            </a:r>
          </a:p>
        </p:txBody>
      </p:sp>
      <p:sp>
        <p:nvSpPr>
          <p:cNvPr id="3" name="Content Placeholder 2">
            <a:extLst>
              <a:ext uri="{FF2B5EF4-FFF2-40B4-BE49-F238E27FC236}">
                <a16:creationId xmlns:a16="http://schemas.microsoft.com/office/drawing/2014/main" id="{DF8F1316-BC5D-ECE2-893F-515B29DD80D3}"/>
              </a:ext>
            </a:extLst>
          </p:cNvPr>
          <p:cNvSpPr>
            <a:spLocks noGrp="1"/>
          </p:cNvSpPr>
          <p:nvPr>
            <p:ph idx="1"/>
          </p:nvPr>
        </p:nvSpPr>
        <p:spPr/>
        <p:txBody>
          <a:bodyPr>
            <a:normAutofit fontScale="92500"/>
          </a:bodyPr>
          <a:lstStyle/>
          <a:p>
            <a:r>
              <a:rPr lang="en-US" sz="1800" kern="0" dirty="0">
                <a:effectLst/>
                <a:latin typeface="Times New Roman" panose="02020603050405020304" pitchFamily="18" charset="0"/>
                <a:ea typeface="Times New Roman" panose="02020603050405020304" pitchFamily="18" charset="0"/>
              </a:rPr>
              <a:t>leading environmental risk factors for premature deaths (IPCC &amp; WMO, 1992; WHO, 2013)</a:t>
            </a:r>
          </a:p>
          <a:p>
            <a:r>
              <a:rPr lang="en-US" kern="0" dirty="0">
                <a:latin typeface="Times New Roman" panose="02020603050405020304" pitchFamily="18" charset="0"/>
                <a:ea typeface="Times New Roman" panose="02020603050405020304" pitchFamily="18" charset="0"/>
              </a:rPr>
              <a:t>S</a:t>
            </a:r>
            <a:r>
              <a:rPr lang="en-US" sz="1800" kern="0" dirty="0">
                <a:effectLst/>
                <a:latin typeface="Times New Roman" panose="02020603050405020304" pitchFamily="18" charset="0"/>
                <a:ea typeface="Times New Roman" panose="02020603050405020304" pitchFamily="18" charset="0"/>
              </a:rPr>
              <a:t>hort- and long-term surface O</a:t>
            </a:r>
            <a:r>
              <a:rPr lang="en-US" sz="1800" kern="0" baseline="-25000" dirty="0">
                <a:effectLst/>
                <a:latin typeface="Times New Roman" panose="02020603050405020304" pitchFamily="18" charset="0"/>
                <a:ea typeface="Times New Roman" panose="02020603050405020304" pitchFamily="18" charset="0"/>
              </a:rPr>
              <a:t>3</a:t>
            </a:r>
            <a:r>
              <a:rPr lang="en-US" sz="1800" kern="0" dirty="0">
                <a:effectLst/>
                <a:latin typeface="Times New Roman" panose="02020603050405020304" pitchFamily="18" charset="0"/>
                <a:ea typeface="Times New Roman" panose="02020603050405020304" pitchFamily="18" charset="0"/>
              </a:rPr>
              <a:t> need to be thoroughly investigated</a:t>
            </a:r>
          </a:p>
          <a:p>
            <a:pPr lvl="1"/>
            <a:r>
              <a:rPr lang="en-US" kern="0" dirty="0">
                <a:effectLst/>
                <a:latin typeface="Times New Roman" panose="02020603050405020304" pitchFamily="18" charset="0"/>
                <a:ea typeface="Times New Roman" panose="02020603050405020304" pitchFamily="18" charset="0"/>
              </a:rPr>
              <a:t>worrying evidence theorizes that O</a:t>
            </a:r>
            <a:r>
              <a:rPr lang="en-US" kern="0" baseline="-25000" dirty="0">
                <a:effectLst/>
                <a:latin typeface="Times New Roman" panose="02020603050405020304" pitchFamily="18" charset="0"/>
                <a:ea typeface="Times New Roman" panose="02020603050405020304" pitchFamily="18" charset="0"/>
              </a:rPr>
              <a:t>3</a:t>
            </a:r>
            <a:r>
              <a:rPr lang="en-US" kern="0" dirty="0">
                <a:effectLst/>
                <a:latin typeface="Times New Roman" panose="02020603050405020304" pitchFamily="18" charset="0"/>
                <a:ea typeface="Times New Roman" panose="02020603050405020304" pitchFamily="18" charset="0"/>
              </a:rPr>
              <a:t> may affect populations disproportionally due to a myriad of ecological factors</a:t>
            </a:r>
            <a:endParaRPr lang="en-US" kern="0" dirty="0">
              <a:latin typeface="Times New Roman" panose="02020603050405020304" pitchFamily="18" charset="0"/>
              <a:ea typeface="Times New Roman" panose="02020603050405020304" pitchFamily="18" charset="0"/>
            </a:endParaRPr>
          </a:p>
          <a:p>
            <a:r>
              <a:rPr lang="en-US" sz="1800" kern="0" dirty="0">
                <a:effectLst/>
                <a:latin typeface="Times New Roman" panose="02020603050405020304" pitchFamily="18" charset="0"/>
                <a:ea typeface="Times New Roman" panose="02020603050405020304" pitchFamily="18" charset="0"/>
              </a:rPr>
              <a:t>Severe cases of interactions which need to be supported</a:t>
            </a:r>
          </a:p>
          <a:p>
            <a:pPr lvl="1"/>
            <a:r>
              <a:rPr lang="en-US" kern="0" dirty="0">
                <a:effectLst/>
                <a:latin typeface="Times New Roman" panose="02020603050405020304" pitchFamily="18" charset="0"/>
                <a:ea typeface="Times New Roman" panose="02020603050405020304" pitchFamily="18" charset="0"/>
              </a:rPr>
              <a:t>chronic obstructive pulmonary disease (COPD)</a:t>
            </a:r>
          </a:p>
          <a:p>
            <a:pPr lvl="1"/>
            <a:r>
              <a:rPr lang="en-US" kern="0" dirty="0">
                <a:effectLst/>
                <a:latin typeface="Times New Roman" panose="02020603050405020304" pitchFamily="18" charset="0"/>
                <a:ea typeface="Times New Roman" panose="02020603050405020304" pitchFamily="18" charset="0"/>
              </a:rPr>
              <a:t>elderly cognitive impairment</a:t>
            </a:r>
            <a:r>
              <a:rPr lang="en-US" sz="1800" kern="0" dirty="0">
                <a:effectLst/>
                <a:latin typeface="Times New Roman" panose="02020603050405020304" pitchFamily="18" charset="0"/>
                <a:ea typeface="Times New Roman" panose="02020603050405020304" pitchFamily="18" charset="0"/>
              </a:rPr>
              <a:t> </a:t>
            </a:r>
            <a:r>
              <a:rPr lang="en-US" kern="0" dirty="0">
                <a:effectLst/>
                <a:latin typeface="Times New Roman" panose="02020603050405020304" pitchFamily="18" charset="0"/>
                <a:ea typeface="Times New Roman" panose="02020603050405020304" pitchFamily="18" charset="0"/>
              </a:rPr>
              <a:t>(Turner Literature)</a:t>
            </a:r>
          </a:p>
          <a:p>
            <a:pPr lvl="1"/>
            <a:r>
              <a:rPr lang="en-US" kern="0" dirty="0">
                <a:effectLst/>
                <a:latin typeface="Times New Roman" panose="02020603050405020304" pitchFamily="18" charset="0"/>
                <a:ea typeface="Times New Roman" panose="02020603050405020304" pitchFamily="18" charset="0"/>
              </a:rPr>
              <a:t>pro-thrombosis</a:t>
            </a:r>
          </a:p>
          <a:p>
            <a:pPr lvl="1"/>
            <a:r>
              <a:rPr lang="en-US" kern="0" dirty="0">
                <a:effectLst/>
                <a:latin typeface="Times New Roman" panose="02020603050405020304" pitchFamily="18" charset="0"/>
                <a:ea typeface="Times New Roman" panose="02020603050405020304" pitchFamily="18" charset="0"/>
              </a:rPr>
              <a:t>pediatric asthma</a:t>
            </a:r>
            <a:r>
              <a:rPr lang="en-US" sz="1600" kern="0" dirty="0">
                <a:effectLst/>
                <a:latin typeface="Times New Roman" panose="02020603050405020304" pitchFamily="18" charset="0"/>
                <a:ea typeface="Times New Roman" panose="02020603050405020304" pitchFamily="18" charset="0"/>
              </a:rPr>
              <a:t> (Balmes, 2019; Gao et al., 2022; Niu et al., 2022) </a:t>
            </a:r>
            <a:endParaRPr lang="en-US" kern="0" dirty="0">
              <a:effectLst/>
              <a:latin typeface="Times New Roman" panose="02020603050405020304" pitchFamily="18" charset="0"/>
              <a:ea typeface="Times New Roman" panose="02020603050405020304" pitchFamily="18" charset="0"/>
            </a:endParaRPr>
          </a:p>
          <a:p>
            <a:pPr lvl="1"/>
            <a:r>
              <a:rPr lang="en-US" kern="0" dirty="0">
                <a:effectLst/>
                <a:latin typeface="Times New Roman" panose="02020603050405020304" pitchFamily="18" charset="0"/>
                <a:ea typeface="Times New Roman" panose="02020603050405020304" pitchFamily="18" charset="0"/>
              </a:rPr>
              <a:t>generally induces inflammation </a:t>
            </a:r>
            <a:endParaRPr lang="en-US" dirty="0"/>
          </a:p>
        </p:txBody>
      </p:sp>
    </p:spTree>
    <p:extLst>
      <p:ext uri="{BB962C8B-B14F-4D97-AF65-F5344CB8AC3E}">
        <p14:creationId xmlns:p14="http://schemas.microsoft.com/office/powerpoint/2010/main" val="290297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7C5A9-0E54-48BC-0229-7641B48F5B65}"/>
              </a:ext>
            </a:extLst>
          </p:cNvPr>
          <p:cNvSpPr>
            <a:spLocks noGrp="1"/>
          </p:cNvSpPr>
          <p:nvPr>
            <p:ph type="title"/>
          </p:nvPr>
        </p:nvSpPr>
        <p:spPr>
          <a:xfrm>
            <a:off x="1066800" y="936841"/>
            <a:ext cx="4071257" cy="953669"/>
          </a:xfrm>
        </p:spPr>
        <p:txBody>
          <a:bodyPr/>
          <a:lstStyle/>
          <a:p>
            <a:r>
              <a:rPr lang="en-US" dirty="0"/>
              <a:t>Literature Review</a:t>
            </a:r>
          </a:p>
        </p:txBody>
      </p:sp>
      <p:sp>
        <p:nvSpPr>
          <p:cNvPr id="3" name="Content Placeholder 2">
            <a:extLst>
              <a:ext uri="{FF2B5EF4-FFF2-40B4-BE49-F238E27FC236}">
                <a16:creationId xmlns:a16="http://schemas.microsoft.com/office/drawing/2014/main" id="{BD018AD2-22DF-A65E-3B6E-6DDA4239A4A8}"/>
              </a:ext>
            </a:extLst>
          </p:cNvPr>
          <p:cNvSpPr>
            <a:spLocks noGrp="1"/>
          </p:cNvSpPr>
          <p:nvPr>
            <p:ph idx="1"/>
          </p:nvPr>
        </p:nvSpPr>
        <p:spPr>
          <a:xfrm>
            <a:off x="1069847" y="2139696"/>
            <a:ext cx="4721353" cy="3937254"/>
          </a:xfrm>
        </p:spPr>
        <p:txBody>
          <a:bodyPr>
            <a:normAutofit fontScale="92500" lnSpcReduction="10000"/>
          </a:bodyPr>
          <a:lstStyle/>
          <a:p>
            <a:r>
              <a:rPr lang="en-US" sz="1800" b="0" i="0" dirty="0">
                <a:solidFill>
                  <a:srgbClr val="000000"/>
                </a:solidFill>
                <a:effectLst/>
                <a:latin typeface="Aptos" panose="020B0004020202020204" pitchFamily="34" charset="0"/>
              </a:rPr>
              <a:t>Recent </a:t>
            </a:r>
            <a:r>
              <a:rPr lang="en-US" dirty="0">
                <a:solidFill>
                  <a:srgbClr val="000000"/>
                </a:solidFill>
                <a:latin typeface="Aptos" panose="020B0004020202020204" pitchFamily="34" charset="0"/>
              </a:rPr>
              <a:t>Years and Models show:</a:t>
            </a:r>
          </a:p>
          <a:p>
            <a:pPr lvl="1"/>
            <a:r>
              <a:rPr lang="en-US" dirty="0">
                <a:solidFill>
                  <a:srgbClr val="000000"/>
                </a:solidFill>
                <a:latin typeface="Aptos" panose="020B0004020202020204" pitchFamily="34" charset="0"/>
              </a:rPr>
              <a:t>A</a:t>
            </a:r>
            <a:r>
              <a:rPr lang="en-US" b="0" i="0" dirty="0">
                <a:solidFill>
                  <a:srgbClr val="000000"/>
                </a:solidFill>
                <a:effectLst/>
                <a:latin typeface="Aptos" panose="020B0004020202020204" pitchFamily="34" charset="0"/>
              </a:rPr>
              <a:t>reas with little to no natural surface-ozone are</a:t>
            </a:r>
            <a:r>
              <a:rPr lang="en-US" dirty="0">
                <a:solidFill>
                  <a:srgbClr val="000000"/>
                </a:solidFill>
                <a:latin typeface="Aptos" panose="020B0004020202020204" pitchFamily="34" charset="0"/>
              </a:rPr>
              <a:t> increasing density during typical production seasons</a:t>
            </a:r>
          </a:p>
          <a:p>
            <a:pPr lvl="1"/>
            <a:r>
              <a:rPr lang="en-US" b="0" i="0" dirty="0">
                <a:solidFill>
                  <a:srgbClr val="000000"/>
                </a:solidFill>
                <a:effectLst/>
                <a:latin typeface="Aptos" panose="020B0004020202020204" pitchFamily="34" charset="0"/>
              </a:rPr>
              <a:t>Monitoring and Prediction of future Ozone Cycles may help spread awareness, reduce health interactions, or disprove theorized interactions which may not be present </a:t>
            </a:r>
          </a:p>
          <a:p>
            <a:pPr lvl="1"/>
            <a:r>
              <a:rPr lang="en-US" b="0" i="0" dirty="0">
                <a:solidFill>
                  <a:srgbClr val="000000"/>
                </a:solidFill>
                <a:effectLst/>
                <a:latin typeface="Aptos" panose="020B0004020202020204" pitchFamily="34" charset="0"/>
              </a:rPr>
              <a:t>Ozone Reactions are likely to increase in high-population</a:t>
            </a:r>
            <a:r>
              <a:rPr lang="en-US" dirty="0">
                <a:solidFill>
                  <a:srgbClr val="000000"/>
                </a:solidFill>
                <a:latin typeface="Aptos" panose="020B0004020202020204" pitchFamily="34" charset="0"/>
              </a:rPr>
              <a:t>/construction areas</a:t>
            </a:r>
          </a:p>
          <a:p>
            <a:pPr lvl="1"/>
            <a:r>
              <a:rPr lang="en-US" dirty="0">
                <a:solidFill>
                  <a:srgbClr val="000000"/>
                </a:solidFill>
                <a:latin typeface="Aptos" panose="020B0004020202020204" pitchFamily="34" charset="0"/>
              </a:rPr>
              <a:t>Rapid changes of low and high exposure ozone concentrations are due to high variance of  personal, societal and environmental interactions</a:t>
            </a:r>
            <a:endParaRPr lang="en-US" dirty="0"/>
          </a:p>
        </p:txBody>
      </p:sp>
      <p:pic>
        <p:nvPicPr>
          <p:cNvPr id="5" name="Picture 4" descr="A screenshot of a graph&#10;&#10;Description automatically generated">
            <a:extLst>
              <a:ext uri="{FF2B5EF4-FFF2-40B4-BE49-F238E27FC236}">
                <a16:creationId xmlns:a16="http://schemas.microsoft.com/office/drawing/2014/main" id="{30606084-6597-9310-36F9-1BA6E0AB4D95}"/>
              </a:ext>
            </a:extLst>
          </p:cNvPr>
          <p:cNvPicPr>
            <a:picLocks noChangeAspect="1"/>
          </p:cNvPicPr>
          <p:nvPr/>
        </p:nvPicPr>
        <p:blipFill>
          <a:blip r:embed="rId2"/>
          <a:srcRect t="8750" b="22917"/>
          <a:stretch/>
        </p:blipFill>
        <p:spPr>
          <a:xfrm>
            <a:off x="6400800" y="0"/>
            <a:ext cx="5660686" cy="6957272"/>
          </a:xfrm>
          <a:prstGeom prst="rect">
            <a:avLst/>
          </a:prstGeom>
        </p:spPr>
      </p:pic>
    </p:spTree>
    <p:extLst>
      <p:ext uri="{BB962C8B-B14F-4D97-AF65-F5344CB8AC3E}">
        <p14:creationId xmlns:p14="http://schemas.microsoft.com/office/powerpoint/2010/main" val="327790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C7554-FC5B-63DA-99BD-4A4D95BD5C59}"/>
              </a:ext>
            </a:extLst>
          </p:cNvPr>
          <p:cNvSpPr>
            <a:spLocks noGrp="1"/>
          </p:cNvSpPr>
          <p:nvPr>
            <p:ph type="title"/>
          </p:nvPr>
        </p:nvSpPr>
        <p:spPr/>
        <p:txBody>
          <a:bodyPr/>
          <a:lstStyle/>
          <a:p>
            <a:r>
              <a:rPr lang="en-US" dirty="0"/>
              <a:t>Literature Review (Cont.)</a:t>
            </a:r>
          </a:p>
        </p:txBody>
      </p:sp>
      <p:sp>
        <p:nvSpPr>
          <p:cNvPr id="3" name="Content Placeholder 2">
            <a:extLst>
              <a:ext uri="{FF2B5EF4-FFF2-40B4-BE49-F238E27FC236}">
                <a16:creationId xmlns:a16="http://schemas.microsoft.com/office/drawing/2014/main" id="{F1EC7B96-1F39-1D2A-98E8-781BE87C1B70}"/>
              </a:ext>
            </a:extLst>
          </p:cNvPr>
          <p:cNvSpPr>
            <a:spLocks noGrp="1"/>
          </p:cNvSpPr>
          <p:nvPr>
            <p:ph idx="1"/>
          </p:nvPr>
        </p:nvSpPr>
        <p:spPr/>
        <p:txBody>
          <a:bodyPr>
            <a:normAutofit fontScale="92500" lnSpcReduction="10000"/>
          </a:bodyPr>
          <a:lstStyle/>
          <a:p>
            <a:r>
              <a:rPr lang="en-US" dirty="0"/>
              <a:t>Higher </a:t>
            </a:r>
            <a:r>
              <a:rPr lang="en-US" dirty="0" err="1"/>
              <a:t>Spatio</a:t>
            </a:r>
            <a:r>
              <a:rPr lang="en-US" dirty="0"/>
              <a:t>-Temporal Models Provide fast access to exposure data for researchers invested in health interactions</a:t>
            </a:r>
          </a:p>
          <a:p>
            <a:r>
              <a:rPr lang="en-US" dirty="0"/>
              <a:t>Remote sensing methods have worked well but:</a:t>
            </a:r>
          </a:p>
          <a:p>
            <a:pPr lvl="1"/>
            <a:r>
              <a:rPr lang="en-US" dirty="0"/>
              <a:t>Need large amounts of storage</a:t>
            </a:r>
          </a:p>
          <a:p>
            <a:pPr lvl="1"/>
            <a:r>
              <a:rPr lang="en-US" dirty="0"/>
              <a:t>Requires large processing power to timely outputs</a:t>
            </a:r>
          </a:p>
          <a:p>
            <a:pPr lvl="1"/>
            <a:r>
              <a:rPr lang="en-US" dirty="0"/>
              <a:t>Slow methodology on most conventional laptops and home computers</a:t>
            </a:r>
          </a:p>
          <a:p>
            <a:r>
              <a:rPr lang="en-US" dirty="0"/>
              <a:t>Models used in current health and atmospheric chemistry literature yield high accuracy but:</a:t>
            </a:r>
          </a:p>
          <a:p>
            <a:pPr lvl="1"/>
            <a:r>
              <a:rPr lang="en-US" dirty="0"/>
              <a:t>Typically requires large amounts of processing power</a:t>
            </a:r>
          </a:p>
          <a:p>
            <a:pPr lvl="1"/>
            <a:r>
              <a:rPr lang="en-US" dirty="0"/>
              <a:t>Necessitates access to institutional or privatized imagery</a:t>
            </a:r>
          </a:p>
          <a:p>
            <a:pPr lvl="1"/>
            <a:r>
              <a:rPr lang="en-US" dirty="0"/>
              <a:t>Missing geographical corrections</a:t>
            </a:r>
          </a:p>
          <a:p>
            <a:pPr lvl="1"/>
            <a:endParaRPr lang="en-US" dirty="0"/>
          </a:p>
        </p:txBody>
      </p:sp>
    </p:spTree>
    <p:extLst>
      <p:ext uri="{BB962C8B-B14F-4D97-AF65-F5344CB8AC3E}">
        <p14:creationId xmlns:p14="http://schemas.microsoft.com/office/powerpoint/2010/main" val="3028226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5DE68-A2CB-AB17-C21A-CC06AA468637}"/>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D1C84AC3-875D-9FB7-EC9F-FADCF759E691}"/>
              </a:ext>
            </a:extLst>
          </p:cNvPr>
          <p:cNvSpPr>
            <a:spLocks noGrp="1"/>
          </p:cNvSpPr>
          <p:nvPr>
            <p:ph idx="1"/>
          </p:nvPr>
        </p:nvSpPr>
        <p:spPr/>
        <p:txBody>
          <a:bodyPr/>
          <a:lstStyle/>
          <a:p>
            <a:r>
              <a:rPr lang="en-US" dirty="0"/>
              <a:t>Create a quick, streamlined process to rapidly choose the fastest, most accurate model to create high resolution imagery to be combined with coarse tile imagery.</a:t>
            </a:r>
          </a:p>
        </p:txBody>
      </p:sp>
    </p:spTree>
    <p:extLst>
      <p:ext uri="{BB962C8B-B14F-4D97-AF65-F5344CB8AC3E}">
        <p14:creationId xmlns:p14="http://schemas.microsoft.com/office/powerpoint/2010/main" val="8563374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7DF7ADE-8D0D-B477-785C-A49768F6A4E0}"/>
              </a:ext>
            </a:extLst>
          </p:cNvPr>
          <p:cNvSpPr>
            <a:spLocks noGrp="1"/>
          </p:cNvSpPr>
          <p:nvPr>
            <p:ph type="body" idx="1"/>
          </p:nvPr>
        </p:nvSpPr>
        <p:spPr>
          <a:xfrm>
            <a:off x="689094" y="1177232"/>
            <a:ext cx="4739628" cy="582117"/>
          </a:xfrm>
        </p:spPr>
        <p:txBody>
          <a:bodyPr/>
          <a:lstStyle/>
          <a:p>
            <a:pPr algn="ctr"/>
            <a:r>
              <a:rPr lang="en-US" dirty="0"/>
              <a:t>Model Distributions Across Arizona</a:t>
            </a:r>
          </a:p>
        </p:txBody>
      </p:sp>
      <p:pic>
        <p:nvPicPr>
          <p:cNvPr id="10" name="Content Placeholder 9" descr="A screenshot of a computer screen&#10;&#10;Description automatically generated">
            <a:extLst>
              <a:ext uri="{FF2B5EF4-FFF2-40B4-BE49-F238E27FC236}">
                <a16:creationId xmlns:a16="http://schemas.microsoft.com/office/drawing/2014/main" id="{8FDCC69A-2A51-F159-AD31-3BD5E24A622F}"/>
              </a:ext>
            </a:extLst>
          </p:cNvPr>
          <p:cNvPicPr>
            <a:picLocks noGrp="1" noChangeAspect="1"/>
          </p:cNvPicPr>
          <p:nvPr>
            <p:ph sz="half" idx="2"/>
          </p:nvPr>
        </p:nvPicPr>
        <p:blipFill rotWithShape="1">
          <a:blip r:embed="rId3"/>
          <a:srcRect l="27923" t="4725" r="12320" b="7992"/>
          <a:stretch/>
        </p:blipFill>
        <p:spPr>
          <a:xfrm>
            <a:off x="1112704" y="1879285"/>
            <a:ext cx="4264476" cy="4841649"/>
          </a:xfrm>
        </p:spPr>
      </p:pic>
      <p:sp>
        <p:nvSpPr>
          <p:cNvPr id="2" name="Title 1">
            <a:extLst>
              <a:ext uri="{FF2B5EF4-FFF2-40B4-BE49-F238E27FC236}">
                <a16:creationId xmlns:a16="http://schemas.microsoft.com/office/drawing/2014/main" id="{EA91B950-6913-2917-69F2-135F9B905820}"/>
              </a:ext>
            </a:extLst>
          </p:cNvPr>
          <p:cNvSpPr>
            <a:spLocks noGrp="1"/>
          </p:cNvSpPr>
          <p:nvPr>
            <p:ph type="title"/>
          </p:nvPr>
        </p:nvSpPr>
        <p:spPr>
          <a:xfrm>
            <a:off x="466724" y="475178"/>
            <a:ext cx="11091863" cy="582117"/>
          </a:xfrm>
        </p:spPr>
        <p:txBody>
          <a:bodyPr/>
          <a:lstStyle/>
          <a:p>
            <a:r>
              <a:rPr lang="en-US" dirty="0"/>
              <a:t>Model Distributions – Better Maps Incoming</a:t>
            </a:r>
          </a:p>
        </p:txBody>
      </p:sp>
      <p:sp>
        <p:nvSpPr>
          <p:cNvPr id="5" name="Text Placeholder 4">
            <a:extLst>
              <a:ext uri="{FF2B5EF4-FFF2-40B4-BE49-F238E27FC236}">
                <a16:creationId xmlns:a16="http://schemas.microsoft.com/office/drawing/2014/main" id="{3E1CCAFF-0088-D086-22B9-5108318AC12A}"/>
              </a:ext>
            </a:extLst>
          </p:cNvPr>
          <p:cNvSpPr>
            <a:spLocks noGrp="1"/>
          </p:cNvSpPr>
          <p:nvPr>
            <p:ph type="body" sz="quarter" idx="3"/>
          </p:nvPr>
        </p:nvSpPr>
        <p:spPr>
          <a:xfrm>
            <a:off x="6435381" y="1177231"/>
            <a:ext cx="4762970" cy="582117"/>
          </a:xfrm>
        </p:spPr>
        <p:txBody>
          <a:bodyPr/>
          <a:lstStyle/>
          <a:p>
            <a:pPr algn="ctr"/>
            <a:r>
              <a:rPr lang="en-US" dirty="0"/>
              <a:t>Monitor Distributions Across PHOTUC Region</a:t>
            </a:r>
          </a:p>
        </p:txBody>
      </p:sp>
      <p:pic>
        <p:nvPicPr>
          <p:cNvPr id="12" name="Content Placeholder 11" descr="A screenshot of a map&#10;&#10;Description automatically generated">
            <a:extLst>
              <a:ext uri="{FF2B5EF4-FFF2-40B4-BE49-F238E27FC236}">
                <a16:creationId xmlns:a16="http://schemas.microsoft.com/office/drawing/2014/main" id="{BD277B3A-B632-BE75-7FE2-BFC1BDFCB4C9}"/>
              </a:ext>
            </a:extLst>
          </p:cNvPr>
          <p:cNvPicPr>
            <a:picLocks noGrp="1" noChangeAspect="1"/>
          </p:cNvPicPr>
          <p:nvPr>
            <p:ph sz="quarter" idx="4"/>
          </p:nvPr>
        </p:nvPicPr>
        <p:blipFill>
          <a:blip r:embed="rId4"/>
          <a:srcRect l="27938" t="6737" r="25508" b="5548"/>
          <a:stretch/>
        </p:blipFill>
        <p:spPr>
          <a:xfrm>
            <a:off x="6435381" y="1879284"/>
            <a:ext cx="4727919" cy="4800845"/>
          </a:xfrm>
        </p:spPr>
      </p:pic>
    </p:spTree>
    <p:extLst>
      <p:ext uri="{BB962C8B-B14F-4D97-AF65-F5344CB8AC3E}">
        <p14:creationId xmlns:p14="http://schemas.microsoft.com/office/powerpoint/2010/main" val="482500559"/>
      </p:ext>
    </p:extLst>
  </p:cSld>
  <p:clrMapOvr>
    <a:masterClrMapping/>
  </p:clrMapOvr>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0BEFF-B82C-7CFD-65BE-C59BBA350182}"/>
              </a:ext>
            </a:extLst>
          </p:cNvPr>
          <p:cNvSpPr>
            <a:spLocks noGrp="1"/>
          </p:cNvSpPr>
          <p:nvPr>
            <p:ph type="title"/>
          </p:nvPr>
        </p:nvSpPr>
        <p:spPr/>
        <p:txBody>
          <a:bodyPr/>
          <a:lstStyle/>
          <a:p>
            <a:endParaRPr lang="en-US"/>
          </a:p>
        </p:txBody>
      </p:sp>
      <p:pic>
        <p:nvPicPr>
          <p:cNvPr id="10" name="Picture 9" descr="A diagram of a method&#10;&#10;Description automatically generated">
            <a:extLst>
              <a:ext uri="{FF2B5EF4-FFF2-40B4-BE49-F238E27FC236}">
                <a16:creationId xmlns:a16="http://schemas.microsoft.com/office/drawing/2014/main" id="{DA2AE1DB-4A2C-9288-8B81-81859C31A192}"/>
              </a:ext>
            </a:extLst>
          </p:cNvPr>
          <p:cNvPicPr>
            <a:picLocks noChangeAspect="1"/>
          </p:cNvPicPr>
          <p:nvPr/>
        </p:nvPicPr>
        <p:blipFill>
          <a:blip r:embed="rId2"/>
          <a:stretch>
            <a:fillRect/>
          </a:stretch>
        </p:blipFill>
        <p:spPr>
          <a:xfrm>
            <a:off x="445008" y="0"/>
            <a:ext cx="11301984" cy="6858000"/>
          </a:xfrm>
          <a:prstGeom prst="rect">
            <a:avLst/>
          </a:prstGeom>
        </p:spPr>
      </p:pic>
    </p:spTree>
    <p:extLst>
      <p:ext uri="{BB962C8B-B14F-4D97-AF65-F5344CB8AC3E}">
        <p14:creationId xmlns:p14="http://schemas.microsoft.com/office/powerpoint/2010/main" val="3740790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D00CB3E-22D8-C88A-E699-CC9736BC9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C649B7-99E3-B2EB-7EB7-5FA560946AFD}"/>
              </a:ext>
            </a:extLst>
          </p:cNvPr>
          <p:cNvSpPr>
            <a:spLocks noGrp="1"/>
          </p:cNvSpPr>
          <p:nvPr>
            <p:ph type="title"/>
          </p:nvPr>
        </p:nvSpPr>
        <p:spPr>
          <a:xfrm>
            <a:off x="348060" y="251238"/>
            <a:ext cx="8138715" cy="1257299"/>
          </a:xfrm>
        </p:spPr>
        <p:txBody>
          <a:bodyPr vert="horz" lIns="91440" tIns="45720" rIns="91440" bIns="45720" rtlCol="0" anchor="ctr">
            <a:normAutofit/>
          </a:bodyPr>
          <a:lstStyle/>
          <a:p>
            <a:r>
              <a:rPr lang="en-US" sz="4800" dirty="0" err="1"/>
              <a:t>Imputated</a:t>
            </a:r>
            <a:r>
              <a:rPr lang="en-US" sz="4800" dirty="0"/>
              <a:t> Monitor Values</a:t>
            </a:r>
          </a:p>
        </p:txBody>
      </p:sp>
      <p:sp>
        <p:nvSpPr>
          <p:cNvPr id="15" name="Freeform: Shape 14">
            <a:extLst>
              <a:ext uri="{FF2B5EF4-FFF2-40B4-BE49-F238E27FC236}">
                <a16:creationId xmlns:a16="http://schemas.microsoft.com/office/drawing/2014/main" id="{4625E526-838B-DBE7-6600-D159BFBCE1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H="1">
            <a:off x="5827306" y="3434599"/>
            <a:ext cx="6407229" cy="3479258"/>
          </a:xfrm>
          <a:custGeom>
            <a:avLst/>
            <a:gdLst>
              <a:gd name="connsiteX0" fmla="*/ 53408 w 6407229"/>
              <a:gd name="connsiteY0" fmla="*/ 3479258 h 3479258"/>
              <a:gd name="connsiteX1" fmla="*/ 6407229 w 6407229"/>
              <a:gd name="connsiteY1" fmla="*/ 3368352 h 3479258"/>
              <a:gd name="connsiteX2" fmla="*/ 2513111 w 6407229"/>
              <a:gd name="connsiteY2" fmla="*/ 401274 h 3479258"/>
              <a:gd name="connsiteX3" fmla="*/ 2468202 w 6407229"/>
              <a:gd name="connsiteY3" fmla="*/ 369022 h 3479258"/>
              <a:gd name="connsiteX4" fmla="*/ 1321050 w 6407229"/>
              <a:gd name="connsiteY4" fmla="*/ 613 h 3479258"/>
              <a:gd name="connsiteX5" fmla="*/ 1196752 w 6407229"/>
              <a:gd name="connsiteY5" fmla="*/ 1245 h 3479258"/>
              <a:gd name="connsiteX6" fmla="*/ 56027 w 6407229"/>
              <a:gd name="connsiteY6" fmla="*/ 376720 h 3479258"/>
              <a:gd name="connsiteX7" fmla="*/ 0 w 6407229"/>
              <a:gd name="connsiteY7" fmla="*/ 419528 h 3479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7229" h="3479258">
                <a:moveTo>
                  <a:pt x="53408" y="3479258"/>
                </a:moveTo>
                <a:lnTo>
                  <a:pt x="6407229" y="3368352"/>
                </a:lnTo>
                <a:lnTo>
                  <a:pt x="2513111" y="401274"/>
                </a:lnTo>
                <a:lnTo>
                  <a:pt x="2468202" y="369022"/>
                </a:lnTo>
                <a:cubicBezTo>
                  <a:pt x="2117855" y="130665"/>
                  <a:pt x="1719063" y="10130"/>
                  <a:pt x="1321050" y="613"/>
                </a:cubicBezTo>
                <a:cubicBezTo>
                  <a:pt x="1279590" y="-379"/>
                  <a:pt x="1238139" y="-165"/>
                  <a:pt x="1196752" y="1245"/>
                </a:cubicBezTo>
                <a:cubicBezTo>
                  <a:pt x="793227" y="14995"/>
                  <a:pt x="395796" y="142529"/>
                  <a:pt x="56027" y="376720"/>
                </a:cubicBezTo>
                <a:lnTo>
                  <a:pt x="0" y="419528"/>
                </a:lnTo>
                <a:close/>
              </a:path>
            </a:pathLst>
          </a:custGeom>
          <a:gradFill>
            <a:gsLst>
              <a:gs pos="32000">
                <a:schemeClr val="bg2"/>
              </a:gs>
              <a:gs pos="100000">
                <a:schemeClr val="accent1">
                  <a:lumMod val="60000"/>
                  <a:lumOff val="40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 Placeholder 3">
            <a:extLst>
              <a:ext uri="{FF2B5EF4-FFF2-40B4-BE49-F238E27FC236}">
                <a16:creationId xmlns:a16="http://schemas.microsoft.com/office/drawing/2014/main" id="{413891C2-8A13-8560-1062-FCE2644314FC}"/>
              </a:ext>
            </a:extLst>
          </p:cNvPr>
          <p:cNvSpPr>
            <a:spLocks noGrp="1"/>
          </p:cNvSpPr>
          <p:nvPr>
            <p:ph type="body" sz="half" idx="2"/>
          </p:nvPr>
        </p:nvSpPr>
        <p:spPr>
          <a:xfrm>
            <a:off x="708599" y="1508537"/>
            <a:ext cx="4167396" cy="4449834"/>
          </a:xfrm>
        </p:spPr>
        <p:txBody>
          <a:bodyPr vert="horz" lIns="91440" tIns="45720" rIns="91440" bIns="45720" rtlCol="0">
            <a:normAutofit/>
          </a:bodyPr>
          <a:lstStyle/>
          <a:p>
            <a:pPr marL="57150" indent="-285750">
              <a:buFont typeface="Arial" panose="020B0604020202020204" pitchFamily="34" charset="0"/>
              <a:buChar char="•"/>
            </a:pPr>
            <a:r>
              <a:rPr lang="en-US" dirty="0"/>
              <a:t>C</a:t>
            </a:r>
            <a:r>
              <a:rPr lang="en-US" b="0" i="0" dirty="0">
                <a:solidFill>
                  <a:srgbClr val="000000"/>
                </a:solidFill>
                <a:effectLst/>
                <a:latin typeface="Aptos" panose="020B0004020202020204" pitchFamily="34" charset="0"/>
              </a:rPr>
              <a:t>omplete data is hard to find</a:t>
            </a:r>
          </a:p>
          <a:p>
            <a:pPr marL="57150" indent="-285750">
              <a:buFont typeface="Arial" panose="020B0604020202020204" pitchFamily="34" charset="0"/>
              <a:buChar char="•"/>
            </a:pPr>
            <a:r>
              <a:rPr lang="en-US" b="0" i="0" dirty="0">
                <a:solidFill>
                  <a:srgbClr val="000000"/>
                </a:solidFill>
                <a:effectLst/>
                <a:latin typeface="Aptos" panose="020B0004020202020204" pitchFamily="34" charset="0"/>
              </a:rPr>
              <a:t>the EPA, the world's leading institution on air pollution monitoring, is as close to complete as it gets but it's still a little noisy.</a:t>
            </a:r>
          </a:p>
          <a:p>
            <a:pPr marL="57150" indent="-285750">
              <a:buFont typeface="Arial" panose="020B0604020202020204" pitchFamily="34" charset="0"/>
              <a:buChar char="•"/>
            </a:pPr>
            <a:r>
              <a:rPr lang="en-US" dirty="0">
                <a:solidFill>
                  <a:srgbClr val="000000"/>
                </a:solidFill>
                <a:latin typeface="Aptos" panose="020B0004020202020204" pitchFamily="34" charset="0"/>
              </a:rPr>
              <a:t>Above p</a:t>
            </a:r>
            <a:r>
              <a:rPr lang="en-US" b="0" i="0" dirty="0">
                <a:solidFill>
                  <a:srgbClr val="000000"/>
                </a:solidFill>
                <a:effectLst/>
                <a:latin typeface="Aptos" panose="020B0004020202020204" pitchFamily="34" charset="0"/>
              </a:rPr>
              <a:t>lot depicts which monitors were okay to imputate over and which ones required removal. </a:t>
            </a:r>
          </a:p>
          <a:p>
            <a:pPr marL="514350" lvl="1" indent="-285750">
              <a:buFont typeface="Arial" panose="020B0604020202020204" pitchFamily="34" charset="0"/>
              <a:buChar char="•"/>
            </a:pPr>
            <a:r>
              <a:rPr lang="en-US" dirty="0">
                <a:solidFill>
                  <a:srgbClr val="000000"/>
                </a:solidFill>
                <a:latin typeface="Aptos" panose="020B0004020202020204" pitchFamily="34" charset="0"/>
              </a:rPr>
              <a:t>Red = Bad</a:t>
            </a:r>
          </a:p>
          <a:p>
            <a:pPr marL="514350" lvl="1" indent="-285750">
              <a:buFont typeface="Arial" panose="020B0604020202020204" pitchFamily="34" charset="0"/>
              <a:buChar char="•"/>
            </a:pPr>
            <a:r>
              <a:rPr lang="en-US" b="0" i="0" dirty="0">
                <a:solidFill>
                  <a:srgbClr val="000000"/>
                </a:solidFill>
                <a:effectLst/>
                <a:latin typeface="Aptos" panose="020B0004020202020204" pitchFamily="34" charset="0"/>
              </a:rPr>
              <a:t>Green = Good</a:t>
            </a:r>
          </a:p>
          <a:p>
            <a:pPr marL="514350" lvl="1" indent="-285750">
              <a:buFont typeface="Arial" panose="020B0604020202020204" pitchFamily="34" charset="0"/>
              <a:buChar char="•"/>
            </a:pPr>
            <a:r>
              <a:rPr lang="en-US" dirty="0">
                <a:solidFill>
                  <a:srgbClr val="000000"/>
                </a:solidFill>
                <a:latin typeface="Aptos" panose="020B0004020202020204" pitchFamily="34" charset="0"/>
              </a:rPr>
              <a:t>Gold = Outlier site – Can be used for imputation</a:t>
            </a:r>
          </a:p>
          <a:p>
            <a:pPr marL="57150" indent="-285750">
              <a:buFont typeface="Arial" panose="020B0604020202020204" pitchFamily="34" charset="0"/>
              <a:buChar char="•"/>
            </a:pPr>
            <a:r>
              <a:rPr lang="en-US" dirty="0">
                <a:solidFill>
                  <a:srgbClr val="000000"/>
                </a:solidFill>
                <a:latin typeface="Aptos" panose="020B0004020202020204" pitchFamily="34" charset="0"/>
              </a:rPr>
              <a:t>All monitor averages shown in slide 2</a:t>
            </a:r>
          </a:p>
          <a:p>
            <a:pPr marL="57150" indent="-285750">
              <a:buFont typeface="Arial" panose="020B0604020202020204" pitchFamily="34" charset="0"/>
              <a:buChar char="•"/>
            </a:pPr>
            <a:endParaRPr lang="en-US" b="0" i="0" dirty="0">
              <a:solidFill>
                <a:srgbClr val="000000"/>
              </a:solidFill>
              <a:effectLst/>
              <a:latin typeface="Aptos" panose="020B0004020202020204" pitchFamily="34" charset="0"/>
            </a:endParaRPr>
          </a:p>
        </p:txBody>
      </p:sp>
      <p:pic>
        <p:nvPicPr>
          <p:cNvPr id="1026" name="Picture 2">
            <a:extLst>
              <a:ext uri="{FF2B5EF4-FFF2-40B4-BE49-F238E27FC236}">
                <a16:creationId xmlns:a16="http://schemas.microsoft.com/office/drawing/2014/main" id="{23C21AFC-6228-DFBA-E0D2-252C65EA15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2895"/>
          <a:stretch/>
        </p:blipFill>
        <p:spPr bwMode="auto">
          <a:xfrm>
            <a:off x="5236533" y="1151655"/>
            <a:ext cx="6722105" cy="304916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A45418E5-78DF-97F9-E613-5F5020E6333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0177" t="3562" r="1031" b="87422"/>
          <a:stretch/>
        </p:blipFill>
        <p:spPr bwMode="auto">
          <a:xfrm>
            <a:off x="10507129" y="1431918"/>
            <a:ext cx="1053161" cy="555591"/>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D877C878-F34E-5A6F-9C8C-58907E6754C5}"/>
              </a:ext>
            </a:extLst>
          </p:cNvPr>
          <p:cNvGrpSpPr/>
          <p:nvPr/>
        </p:nvGrpSpPr>
        <p:grpSpPr>
          <a:xfrm>
            <a:off x="5279397" y="4099376"/>
            <a:ext cx="6668384" cy="2507386"/>
            <a:chOff x="0" y="2116947"/>
            <a:chExt cx="7600950" cy="4559300"/>
          </a:xfrm>
        </p:grpSpPr>
        <p:pic>
          <p:nvPicPr>
            <p:cNvPr id="12" name="Picture 2">
              <a:extLst>
                <a:ext uri="{FF2B5EF4-FFF2-40B4-BE49-F238E27FC236}">
                  <a16:creationId xmlns:a16="http://schemas.microsoft.com/office/drawing/2014/main" id="{33B690D1-ECBA-EA60-3E07-34F61B6F02B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6527"/>
            <a:stretch/>
          </p:blipFill>
          <p:spPr bwMode="auto">
            <a:xfrm>
              <a:off x="0" y="2116947"/>
              <a:ext cx="7600950" cy="45593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a:extLst>
                <a:ext uri="{FF2B5EF4-FFF2-40B4-BE49-F238E27FC236}">
                  <a16:creationId xmlns:a16="http://schemas.microsoft.com/office/drawing/2014/main" id="{EBD95E7B-71DA-D7EB-BF89-82C0E800E5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6726" t="3038" r="6084" b="89268"/>
            <a:stretch/>
          </p:blipFill>
          <p:spPr bwMode="auto">
            <a:xfrm>
              <a:off x="6018114" y="2326841"/>
              <a:ext cx="1244932" cy="66695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960560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4BF8E-A157-4631-EE0B-BC8340888981}"/>
            </a:ext>
          </a:extLst>
        </p:cNvPr>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6" name="Ink 5">
                <a:extLst>
                  <a:ext uri="{FF2B5EF4-FFF2-40B4-BE49-F238E27FC236}">
                    <a16:creationId xmlns:a16="http://schemas.microsoft.com/office/drawing/2014/main" id="{B15A9B2F-19C3-35A0-D1CD-51E1AEF4D682}"/>
                  </a:ext>
                </a:extLst>
              </p14:cNvPr>
              <p14:cNvContentPartPr/>
              <p14:nvPr/>
            </p14:nvContentPartPr>
            <p14:xfrm>
              <a:off x="4212669" y="4571949"/>
              <a:ext cx="3600" cy="360"/>
            </p14:xfrm>
          </p:contentPart>
        </mc:Choice>
        <mc:Fallback xmlns="">
          <p:pic>
            <p:nvPicPr>
              <p:cNvPr id="6" name="Ink 5">
                <a:extLst>
                  <a:ext uri="{FF2B5EF4-FFF2-40B4-BE49-F238E27FC236}">
                    <a16:creationId xmlns:a16="http://schemas.microsoft.com/office/drawing/2014/main" id="{B15A9B2F-19C3-35A0-D1CD-51E1AEF4D682}"/>
                  </a:ext>
                </a:extLst>
              </p:cNvPr>
              <p:cNvPicPr/>
              <p:nvPr/>
            </p:nvPicPr>
            <p:blipFill>
              <a:blip r:embed="rId3"/>
              <a:stretch>
                <a:fillRect/>
              </a:stretch>
            </p:blipFill>
            <p:spPr>
              <a:xfrm>
                <a:off x="4207105" y="4565829"/>
                <a:ext cx="14727" cy="12600"/>
              </a:xfrm>
              <a:prstGeom prst="rect">
                <a:avLst/>
              </a:prstGeom>
            </p:spPr>
          </p:pic>
        </mc:Fallback>
      </mc:AlternateContent>
      <p:sp>
        <p:nvSpPr>
          <p:cNvPr id="2" name="Title 1">
            <a:extLst>
              <a:ext uri="{FF2B5EF4-FFF2-40B4-BE49-F238E27FC236}">
                <a16:creationId xmlns:a16="http://schemas.microsoft.com/office/drawing/2014/main" id="{E2119A54-8EB1-FA2B-2F84-92BA758CC4FC}"/>
              </a:ext>
            </a:extLst>
          </p:cNvPr>
          <p:cNvSpPr>
            <a:spLocks noGrp="1"/>
          </p:cNvSpPr>
          <p:nvPr>
            <p:ph type="title"/>
          </p:nvPr>
        </p:nvSpPr>
        <p:spPr>
          <a:xfrm>
            <a:off x="1066800" y="610377"/>
            <a:ext cx="4182457" cy="1286774"/>
          </a:xfrm>
        </p:spPr>
        <p:txBody>
          <a:bodyPr>
            <a:normAutofit/>
          </a:bodyPr>
          <a:lstStyle/>
          <a:p>
            <a:r>
              <a:rPr lang="en-US" dirty="0"/>
              <a:t>Predicted Results Per Statistical Model (SM)</a:t>
            </a:r>
          </a:p>
        </p:txBody>
      </p:sp>
      <p:pic>
        <p:nvPicPr>
          <p:cNvPr id="4" name="Content Placeholder 3" descr="A graph of a graph&#10;&#10;Description automatically generated with medium confidence">
            <a:extLst>
              <a:ext uri="{FF2B5EF4-FFF2-40B4-BE49-F238E27FC236}">
                <a16:creationId xmlns:a16="http://schemas.microsoft.com/office/drawing/2014/main" id="{F5F4C570-454E-3930-0319-30B617B2C080}"/>
              </a:ext>
            </a:extLst>
          </p:cNvPr>
          <p:cNvPicPr>
            <a:picLocks noGrp="1" noChangeAspect="1"/>
          </p:cNvPicPr>
          <p:nvPr>
            <p:ph idx="1"/>
          </p:nvPr>
        </p:nvPicPr>
        <p:blipFill>
          <a:blip r:embed="rId4"/>
          <a:srcRect r="21152"/>
          <a:stretch/>
        </p:blipFill>
        <p:spPr>
          <a:xfrm>
            <a:off x="5249257" y="1253764"/>
            <a:ext cx="6942743" cy="4615224"/>
          </a:xfrm>
        </p:spPr>
      </p:pic>
      <p:sp>
        <p:nvSpPr>
          <p:cNvPr id="3" name="Text Placeholder 2">
            <a:extLst>
              <a:ext uri="{FF2B5EF4-FFF2-40B4-BE49-F238E27FC236}">
                <a16:creationId xmlns:a16="http://schemas.microsoft.com/office/drawing/2014/main" id="{3C3FC151-AC63-B758-C682-C8AB973F72B0}"/>
              </a:ext>
            </a:extLst>
          </p:cNvPr>
          <p:cNvSpPr>
            <a:spLocks noGrp="1"/>
          </p:cNvSpPr>
          <p:nvPr>
            <p:ph type="body" sz="half" idx="2"/>
          </p:nvPr>
        </p:nvSpPr>
        <p:spPr>
          <a:xfrm>
            <a:off x="280318" y="2057400"/>
            <a:ext cx="5248897" cy="3811588"/>
          </a:xfrm>
        </p:spPr>
        <p:txBody>
          <a:bodyPr>
            <a:normAutofit/>
          </a:bodyPr>
          <a:lstStyle/>
          <a:p>
            <a:pPr marL="285750" indent="-285750">
              <a:buFont typeface="Arial" panose="020B0604020202020204" pitchFamily="34" charset="0"/>
              <a:buChar char="•"/>
            </a:pPr>
            <a:r>
              <a:rPr lang="en-US" dirty="0"/>
              <a:t>Each Statistical Model (SM) is represented by a green line while each SM-residual kriging (SM-RK) </a:t>
            </a:r>
          </a:p>
          <a:p>
            <a:pPr marL="285750" indent="-285750">
              <a:buFont typeface="Arial" panose="020B0604020202020204" pitchFamily="34" charset="0"/>
              <a:buChar char="•"/>
            </a:pPr>
            <a:r>
              <a:rPr lang="en-US" dirty="0"/>
              <a:t>Each model benefits from RK method because:</a:t>
            </a:r>
          </a:p>
          <a:p>
            <a:pPr marL="742950" lvl="1" indent="-285750">
              <a:buFont typeface="Arial" panose="020B0604020202020204" pitchFamily="34" charset="0"/>
              <a:buChar char="•"/>
            </a:pPr>
            <a:r>
              <a:rPr lang="en-US" dirty="0"/>
              <a:t>The overall error using RK is corrected, with a tendency to vastly improve under predictions while overcorrecting over predictions</a:t>
            </a:r>
          </a:p>
          <a:p>
            <a:pPr marL="742950" lvl="1" indent="-285750">
              <a:buFont typeface="Arial" panose="020B0604020202020204" pitchFamily="34" charset="0"/>
              <a:buChar char="•"/>
            </a:pPr>
            <a:r>
              <a:rPr lang="en-US" dirty="0"/>
              <a:t>This matches seasonal variations in ozone, the SM-RK method is a better predictor for high-production (Summer) months</a:t>
            </a:r>
          </a:p>
          <a:p>
            <a:pPr marL="742950" lvl="1" indent="-285750">
              <a:buFont typeface="Arial" panose="020B0604020202020204" pitchFamily="34" charset="0"/>
              <a:buChar char="•"/>
            </a:pPr>
            <a:r>
              <a:rPr lang="en-US" dirty="0"/>
              <a:t>Combining SM predictions during low-production months and SM-RK during high-production months would provide best predictions (plots coming soon)</a:t>
            </a:r>
          </a:p>
        </p:txBody>
      </p:sp>
      <mc:AlternateContent xmlns:mc="http://schemas.openxmlformats.org/markup-compatibility/2006" xmlns:p14="http://schemas.microsoft.com/office/powerpoint/2010/main">
        <mc:Choice Requires="p14">
          <p:contentPart p14:bwMode="auto" r:id="rId5">
            <p14:nvContentPartPr>
              <p14:cNvPr id="7" name="Ink 6">
                <a:extLst>
                  <a:ext uri="{FF2B5EF4-FFF2-40B4-BE49-F238E27FC236}">
                    <a16:creationId xmlns:a16="http://schemas.microsoft.com/office/drawing/2014/main" id="{636A8506-DFF5-435F-DA5B-017659FBA6A1}"/>
                  </a:ext>
                </a:extLst>
              </p14:cNvPr>
              <p14:cNvContentPartPr/>
              <p14:nvPr/>
            </p14:nvContentPartPr>
            <p14:xfrm>
              <a:off x="11058069" y="4070109"/>
              <a:ext cx="360" cy="360"/>
            </p14:xfrm>
          </p:contentPart>
        </mc:Choice>
        <mc:Fallback xmlns="">
          <p:pic>
            <p:nvPicPr>
              <p:cNvPr id="7" name="Ink 6">
                <a:extLst>
                  <a:ext uri="{FF2B5EF4-FFF2-40B4-BE49-F238E27FC236}">
                    <a16:creationId xmlns:a16="http://schemas.microsoft.com/office/drawing/2014/main" id="{636A8506-DFF5-435F-DA5B-017659FBA6A1}"/>
                  </a:ext>
                </a:extLst>
              </p:cNvPr>
              <p:cNvPicPr/>
              <p:nvPr/>
            </p:nvPicPr>
            <p:blipFill>
              <a:blip r:embed="rId6"/>
              <a:stretch>
                <a:fillRect/>
              </a:stretch>
            </p:blipFill>
            <p:spPr>
              <a:xfrm>
                <a:off x="11051949" y="4063989"/>
                <a:ext cx="12600" cy="12600"/>
              </a:xfrm>
              <a:prstGeom prst="rect">
                <a:avLst/>
              </a:prstGeom>
            </p:spPr>
          </p:pic>
        </mc:Fallback>
      </mc:AlternateContent>
    </p:spTree>
    <p:extLst>
      <p:ext uri="{BB962C8B-B14F-4D97-AF65-F5344CB8AC3E}">
        <p14:creationId xmlns:p14="http://schemas.microsoft.com/office/powerpoint/2010/main" val="3744957025"/>
      </p:ext>
    </p:extLst>
  </p:cSld>
  <p:clrMapOvr>
    <a:masterClrMapping/>
  </p:clrMapOvr>
</p:sld>
</file>

<file path=ppt/theme/theme1.xml><?xml version="1.0" encoding="utf-8"?>
<a:theme xmlns:a="http://schemas.openxmlformats.org/drawingml/2006/main" name="SwellVTI">
  <a:themeElements>
    <a:clrScheme name="Swell">
      <a:dk1>
        <a:sysClr val="windowText" lastClr="000000"/>
      </a:dk1>
      <a:lt1>
        <a:sysClr val="window" lastClr="FFFFFF"/>
      </a:lt1>
      <a:dk2>
        <a:srgbClr val="233B47"/>
      </a:dk2>
      <a:lt2>
        <a:srgbClr val="FEEFD9"/>
      </a:lt2>
      <a:accent1>
        <a:srgbClr val="16AEA7"/>
      </a:accent1>
      <a:accent2>
        <a:srgbClr val="618F88"/>
      </a:accent2>
      <a:accent3>
        <a:srgbClr val="7A9973"/>
      </a:accent3>
      <a:accent4>
        <a:srgbClr val="8AAE8E"/>
      </a:accent4>
      <a:accent5>
        <a:srgbClr val="EB8F60"/>
      </a:accent5>
      <a:accent6>
        <a:srgbClr val="E57A6F"/>
      </a:accent6>
      <a:hlink>
        <a:srgbClr val="13968F"/>
      </a:hlink>
      <a:folHlink>
        <a:srgbClr val="E56152"/>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wellVTI" id="{8361A04D-931A-43DC-973B-1B0B1DD5DECC}" vid="{6DDB23E8-D18E-4BDA-98D6-324466149E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6760</TotalTime>
  <Words>574</Words>
  <Application>Microsoft Office PowerPoint</Application>
  <PresentationFormat>Widescreen</PresentationFormat>
  <Paragraphs>50</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Arial</vt:lpstr>
      <vt:lpstr>Century Schoolbook</vt:lpstr>
      <vt:lpstr>Neue Haas Grotesk Text Pro</vt:lpstr>
      <vt:lpstr>Times New Roman</vt:lpstr>
      <vt:lpstr>SwellVTI</vt:lpstr>
      <vt:lpstr>High Resolution Mapping of Surface Ozone Concentrations with Machine Learning and Geostatistics: A Case Study in Arizona </vt:lpstr>
      <vt:lpstr>Health Concerns of Increasing Surface-Ozone concentrations Overtime</vt:lpstr>
      <vt:lpstr>Literature Review</vt:lpstr>
      <vt:lpstr>Literature Review (Cont.)</vt:lpstr>
      <vt:lpstr>Methodology</vt:lpstr>
      <vt:lpstr>Model Distributions – Better Maps Incoming</vt:lpstr>
      <vt:lpstr>PowerPoint Presentation</vt:lpstr>
      <vt:lpstr>Imputated Monitor Values</vt:lpstr>
      <vt:lpstr>Predicted Results Per Statistical Model (SM)</vt:lpstr>
      <vt:lpstr>Predicted Results: SM-RK Improvement Per Monitor One dataset – Legend labels are WRONG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Ryan Erickson</dc:creator>
  <cp:lastModifiedBy>Ryan Erickson</cp:lastModifiedBy>
  <cp:revision>6</cp:revision>
  <dcterms:created xsi:type="dcterms:W3CDTF">2024-11-06T21:58:47Z</dcterms:created>
  <dcterms:modified xsi:type="dcterms:W3CDTF">2025-02-20T21:54:04Z</dcterms:modified>
</cp:coreProperties>
</file>

<file path=docProps/thumbnail.jpeg>
</file>